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288" r:id="rId40"/>
    <p:sldId id="289" r:id="rId41"/>
    <p:sldId id="320" r:id="rId42"/>
    <p:sldId id="274"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209" autoAdjust="0"/>
  </p:normalViewPr>
  <p:slideViewPr>
    <p:cSldViewPr snapToGrid="0" snapToObjects="1">
      <p:cViewPr varScale="1">
        <p:scale>
          <a:sx n="58" d="100"/>
          <a:sy n="58" d="100"/>
        </p:scale>
        <p:origin x="988"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7A07C-370B-41FE-A2A5-983FFE6D978D}" type="doc">
      <dgm:prSet loTypeId="urn:microsoft.com/office/officeart/2005/8/layout/chevron1" loCatId="process" qsTypeId="urn:microsoft.com/office/officeart/2005/8/quickstyle/simple1" qsCatId="simple" csTypeId="urn:microsoft.com/office/officeart/2005/8/colors/accent1_2" csCatId="accent1" phldr="1"/>
      <dgm:spPr/>
    </dgm:pt>
    <dgm:pt modelId="{4C3E0A55-D729-410B-ABD5-55F2BE78B2CE}">
      <dgm:prSet phldrT="[Text]"/>
      <dgm:spPr/>
      <dgm:t>
        <a:bodyPr/>
        <a:lstStyle/>
        <a:p>
          <a:r>
            <a:rPr lang="en-US" dirty="0" smtClean="0"/>
            <a:t>Call </a:t>
          </a:r>
          <a:r>
            <a:rPr lang="en-US" dirty="0" err="1" smtClean="0"/>
            <a:t>SpaceX</a:t>
          </a:r>
          <a:r>
            <a:rPr lang="en-US" dirty="0" smtClean="0"/>
            <a:t> REST API</a:t>
          </a:r>
          <a:endParaRPr lang="en-US" dirty="0"/>
        </a:p>
      </dgm:t>
    </dgm:pt>
    <dgm:pt modelId="{D02784BA-2C60-42ED-8FB4-4B6C4E5936C9}" type="parTrans" cxnId="{1BF4759B-57E2-43ED-B5D7-60F71B57A1FA}">
      <dgm:prSet/>
      <dgm:spPr/>
      <dgm:t>
        <a:bodyPr/>
        <a:lstStyle/>
        <a:p>
          <a:endParaRPr lang="en-US"/>
        </a:p>
      </dgm:t>
    </dgm:pt>
    <dgm:pt modelId="{B900FFC2-3D07-476D-BDAA-9CD645285C2B}" type="sibTrans" cxnId="{1BF4759B-57E2-43ED-B5D7-60F71B57A1FA}">
      <dgm:prSet/>
      <dgm:spPr/>
      <dgm:t>
        <a:bodyPr/>
        <a:lstStyle/>
        <a:p>
          <a:endParaRPr lang="en-US"/>
        </a:p>
      </dgm:t>
    </dgm:pt>
    <dgm:pt modelId="{0DC8CAF1-B73D-4278-86D5-2D4AB5AA4AC7}">
      <dgm:prSet phldrT="[Text]"/>
      <dgm:spPr/>
      <dgm:t>
        <a:bodyPr/>
        <a:lstStyle/>
        <a:p>
          <a:r>
            <a:rPr lang="en-US" dirty="0" smtClean="0"/>
            <a:t>API returns JSON file</a:t>
          </a:r>
          <a:endParaRPr lang="en-US" dirty="0"/>
        </a:p>
      </dgm:t>
    </dgm:pt>
    <dgm:pt modelId="{DC2A013A-1C2C-4066-A0BB-2D10F9BBDAC2}" type="parTrans" cxnId="{96489D64-F2CA-4961-9BEF-1075A8632830}">
      <dgm:prSet/>
      <dgm:spPr/>
      <dgm:t>
        <a:bodyPr/>
        <a:lstStyle/>
        <a:p>
          <a:endParaRPr lang="en-US"/>
        </a:p>
      </dgm:t>
    </dgm:pt>
    <dgm:pt modelId="{1183E623-13F1-4259-9B69-8AF3E4DFE332}" type="sibTrans" cxnId="{96489D64-F2CA-4961-9BEF-1075A8632830}">
      <dgm:prSet/>
      <dgm:spPr/>
      <dgm:t>
        <a:bodyPr/>
        <a:lstStyle/>
        <a:p>
          <a:endParaRPr lang="en-US"/>
        </a:p>
      </dgm:t>
    </dgm:pt>
    <dgm:pt modelId="{BADF842B-9D3C-4D7D-9CA1-1AB521606002}">
      <dgm:prSet phldrT="[Text]"/>
      <dgm:spPr/>
      <dgm:t>
        <a:bodyPr/>
        <a:lstStyle/>
        <a:p>
          <a:r>
            <a:rPr lang="en-US" dirty="0" smtClean="0"/>
            <a:t>Make </a:t>
          </a:r>
          <a:r>
            <a:rPr lang="en-US" dirty="0" err="1" smtClean="0"/>
            <a:t>Dataframe</a:t>
          </a:r>
          <a:r>
            <a:rPr lang="en-US" dirty="0" smtClean="0"/>
            <a:t> from JSON</a:t>
          </a:r>
          <a:endParaRPr lang="en-US" dirty="0"/>
        </a:p>
      </dgm:t>
    </dgm:pt>
    <dgm:pt modelId="{7C18F47B-B529-4ED6-AEF1-34460618830D}" type="parTrans" cxnId="{05E5B4FE-CE42-49DD-827B-60E9ACEADB78}">
      <dgm:prSet/>
      <dgm:spPr/>
      <dgm:t>
        <a:bodyPr/>
        <a:lstStyle/>
        <a:p>
          <a:endParaRPr lang="en-US"/>
        </a:p>
      </dgm:t>
    </dgm:pt>
    <dgm:pt modelId="{A528BD79-4F51-4DB8-94EF-1EF188631877}" type="sibTrans" cxnId="{05E5B4FE-CE42-49DD-827B-60E9ACEADB78}">
      <dgm:prSet/>
      <dgm:spPr/>
      <dgm:t>
        <a:bodyPr/>
        <a:lstStyle/>
        <a:p>
          <a:endParaRPr lang="en-US"/>
        </a:p>
      </dgm:t>
    </dgm:pt>
    <dgm:pt modelId="{E458C516-E8E2-45BF-96D0-E784FDD83E0E}">
      <dgm:prSet phldrT="[Text]"/>
      <dgm:spPr/>
      <dgm:t>
        <a:bodyPr/>
        <a:lstStyle/>
        <a:p>
          <a:r>
            <a:rPr lang="en-US" dirty="0" smtClean="0"/>
            <a:t>Clean data and export it</a:t>
          </a:r>
          <a:endParaRPr lang="en-US" dirty="0"/>
        </a:p>
      </dgm:t>
    </dgm:pt>
    <dgm:pt modelId="{792298A1-DAF3-41FE-92BC-7B9F731A8070}" type="parTrans" cxnId="{40638222-7FF0-4C7E-B984-CE30869D1C26}">
      <dgm:prSet/>
      <dgm:spPr/>
      <dgm:t>
        <a:bodyPr/>
        <a:lstStyle/>
        <a:p>
          <a:endParaRPr lang="en-US"/>
        </a:p>
      </dgm:t>
    </dgm:pt>
    <dgm:pt modelId="{D45373CA-08C4-4415-874E-8A574C71F3E0}" type="sibTrans" cxnId="{40638222-7FF0-4C7E-B984-CE30869D1C26}">
      <dgm:prSet/>
      <dgm:spPr/>
      <dgm:t>
        <a:bodyPr/>
        <a:lstStyle/>
        <a:p>
          <a:endParaRPr lang="en-US"/>
        </a:p>
      </dgm:t>
    </dgm:pt>
    <dgm:pt modelId="{23741AA2-FAA9-409E-95F6-A8DF224676D9}" type="pres">
      <dgm:prSet presAssocID="{9327A07C-370B-41FE-A2A5-983FFE6D978D}" presName="Name0" presStyleCnt="0">
        <dgm:presLayoutVars>
          <dgm:dir/>
          <dgm:animLvl val="lvl"/>
          <dgm:resizeHandles val="exact"/>
        </dgm:presLayoutVars>
      </dgm:prSet>
      <dgm:spPr/>
    </dgm:pt>
    <dgm:pt modelId="{665C655C-6754-45FE-AE12-0B3CA1DD95B0}" type="pres">
      <dgm:prSet presAssocID="{4C3E0A55-D729-410B-ABD5-55F2BE78B2CE}" presName="parTxOnly" presStyleLbl="node1" presStyleIdx="0" presStyleCnt="4">
        <dgm:presLayoutVars>
          <dgm:chMax val="0"/>
          <dgm:chPref val="0"/>
          <dgm:bulletEnabled val="1"/>
        </dgm:presLayoutVars>
      </dgm:prSet>
      <dgm:spPr/>
      <dgm:t>
        <a:bodyPr/>
        <a:lstStyle/>
        <a:p>
          <a:endParaRPr lang="en-US"/>
        </a:p>
      </dgm:t>
    </dgm:pt>
    <dgm:pt modelId="{DF09C0BF-23B5-4388-B4C8-E4445C02FC63}" type="pres">
      <dgm:prSet presAssocID="{B900FFC2-3D07-476D-BDAA-9CD645285C2B}" presName="parTxOnlySpace" presStyleCnt="0"/>
      <dgm:spPr/>
    </dgm:pt>
    <dgm:pt modelId="{CB0817C4-62B1-44E4-A700-65FF76AF2DFF}" type="pres">
      <dgm:prSet presAssocID="{0DC8CAF1-B73D-4278-86D5-2D4AB5AA4AC7}" presName="parTxOnly" presStyleLbl="node1" presStyleIdx="1" presStyleCnt="4">
        <dgm:presLayoutVars>
          <dgm:chMax val="0"/>
          <dgm:chPref val="0"/>
          <dgm:bulletEnabled val="1"/>
        </dgm:presLayoutVars>
      </dgm:prSet>
      <dgm:spPr/>
      <dgm:t>
        <a:bodyPr/>
        <a:lstStyle/>
        <a:p>
          <a:endParaRPr lang="en-US"/>
        </a:p>
      </dgm:t>
    </dgm:pt>
    <dgm:pt modelId="{7E6191A7-800E-4CD3-91C4-41B7B45E9808}" type="pres">
      <dgm:prSet presAssocID="{1183E623-13F1-4259-9B69-8AF3E4DFE332}" presName="parTxOnlySpace" presStyleCnt="0"/>
      <dgm:spPr/>
    </dgm:pt>
    <dgm:pt modelId="{6A8BC720-4620-4A9B-A6B4-95AD8ED59808}" type="pres">
      <dgm:prSet presAssocID="{BADF842B-9D3C-4D7D-9CA1-1AB521606002}" presName="parTxOnly" presStyleLbl="node1" presStyleIdx="2" presStyleCnt="4">
        <dgm:presLayoutVars>
          <dgm:chMax val="0"/>
          <dgm:chPref val="0"/>
          <dgm:bulletEnabled val="1"/>
        </dgm:presLayoutVars>
      </dgm:prSet>
      <dgm:spPr/>
      <dgm:t>
        <a:bodyPr/>
        <a:lstStyle/>
        <a:p>
          <a:endParaRPr lang="en-US"/>
        </a:p>
      </dgm:t>
    </dgm:pt>
    <dgm:pt modelId="{7114DF78-742C-4C41-8EDC-8012AA16EA53}" type="pres">
      <dgm:prSet presAssocID="{A528BD79-4F51-4DB8-94EF-1EF188631877}" presName="parTxOnlySpace" presStyleCnt="0"/>
      <dgm:spPr/>
    </dgm:pt>
    <dgm:pt modelId="{2874046C-E5A2-4E63-8DD6-A3F196BC913F}" type="pres">
      <dgm:prSet presAssocID="{E458C516-E8E2-45BF-96D0-E784FDD83E0E}" presName="parTxOnly" presStyleLbl="node1" presStyleIdx="3" presStyleCnt="4">
        <dgm:presLayoutVars>
          <dgm:chMax val="0"/>
          <dgm:chPref val="0"/>
          <dgm:bulletEnabled val="1"/>
        </dgm:presLayoutVars>
      </dgm:prSet>
      <dgm:spPr/>
      <dgm:t>
        <a:bodyPr/>
        <a:lstStyle/>
        <a:p>
          <a:endParaRPr lang="en-US"/>
        </a:p>
      </dgm:t>
    </dgm:pt>
  </dgm:ptLst>
  <dgm:cxnLst>
    <dgm:cxn modelId="{EE31C1A0-098B-45CD-B6E0-67AFEA4911EC}" type="presOf" srcId="{9327A07C-370B-41FE-A2A5-983FFE6D978D}" destId="{23741AA2-FAA9-409E-95F6-A8DF224676D9}" srcOrd="0" destOrd="0" presId="urn:microsoft.com/office/officeart/2005/8/layout/chevron1"/>
    <dgm:cxn modelId="{40638222-7FF0-4C7E-B984-CE30869D1C26}" srcId="{9327A07C-370B-41FE-A2A5-983FFE6D978D}" destId="{E458C516-E8E2-45BF-96D0-E784FDD83E0E}" srcOrd="3" destOrd="0" parTransId="{792298A1-DAF3-41FE-92BC-7B9F731A8070}" sibTransId="{D45373CA-08C4-4415-874E-8A574C71F3E0}"/>
    <dgm:cxn modelId="{960A9662-7903-43FF-B7AA-0B1471098ABA}" type="presOf" srcId="{E458C516-E8E2-45BF-96D0-E784FDD83E0E}" destId="{2874046C-E5A2-4E63-8DD6-A3F196BC913F}" srcOrd="0" destOrd="0" presId="urn:microsoft.com/office/officeart/2005/8/layout/chevron1"/>
    <dgm:cxn modelId="{C370B7FA-B612-4686-949D-1FAD15B29937}" type="presOf" srcId="{0DC8CAF1-B73D-4278-86D5-2D4AB5AA4AC7}" destId="{CB0817C4-62B1-44E4-A700-65FF76AF2DFF}" srcOrd="0" destOrd="0" presId="urn:microsoft.com/office/officeart/2005/8/layout/chevron1"/>
    <dgm:cxn modelId="{5ECB5054-BE2F-40C1-B64E-0E0B1C13D86E}" type="presOf" srcId="{BADF842B-9D3C-4D7D-9CA1-1AB521606002}" destId="{6A8BC720-4620-4A9B-A6B4-95AD8ED59808}" srcOrd="0" destOrd="0" presId="urn:microsoft.com/office/officeart/2005/8/layout/chevron1"/>
    <dgm:cxn modelId="{96489D64-F2CA-4961-9BEF-1075A8632830}" srcId="{9327A07C-370B-41FE-A2A5-983FFE6D978D}" destId="{0DC8CAF1-B73D-4278-86D5-2D4AB5AA4AC7}" srcOrd="1" destOrd="0" parTransId="{DC2A013A-1C2C-4066-A0BB-2D10F9BBDAC2}" sibTransId="{1183E623-13F1-4259-9B69-8AF3E4DFE332}"/>
    <dgm:cxn modelId="{1BF4759B-57E2-43ED-B5D7-60F71B57A1FA}" srcId="{9327A07C-370B-41FE-A2A5-983FFE6D978D}" destId="{4C3E0A55-D729-410B-ABD5-55F2BE78B2CE}" srcOrd="0" destOrd="0" parTransId="{D02784BA-2C60-42ED-8FB4-4B6C4E5936C9}" sibTransId="{B900FFC2-3D07-476D-BDAA-9CD645285C2B}"/>
    <dgm:cxn modelId="{05E5B4FE-CE42-49DD-827B-60E9ACEADB78}" srcId="{9327A07C-370B-41FE-A2A5-983FFE6D978D}" destId="{BADF842B-9D3C-4D7D-9CA1-1AB521606002}" srcOrd="2" destOrd="0" parTransId="{7C18F47B-B529-4ED6-AEF1-34460618830D}" sibTransId="{A528BD79-4F51-4DB8-94EF-1EF188631877}"/>
    <dgm:cxn modelId="{8333FF14-CE8F-41D1-B033-7E6762AEDABB}" type="presOf" srcId="{4C3E0A55-D729-410B-ABD5-55F2BE78B2CE}" destId="{665C655C-6754-45FE-AE12-0B3CA1DD95B0}" srcOrd="0" destOrd="0" presId="urn:microsoft.com/office/officeart/2005/8/layout/chevron1"/>
    <dgm:cxn modelId="{5EEFA461-3317-49B3-9B44-8601F9D0824D}" type="presParOf" srcId="{23741AA2-FAA9-409E-95F6-A8DF224676D9}" destId="{665C655C-6754-45FE-AE12-0B3CA1DD95B0}" srcOrd="0" destOrd="0" presId="urn:microsoft.com/office/officeart/2005/8/layout/chevron1"/>
    <dgm:cxn modelId="{AEF456E7-E442-4DD5-A30A-3B45CC2361D5}" type="presParOf" srcId="{23741AA2-FAA9-409E-95F6-A8DF224676D9}" destId="{DF09C0BF-23B5-4388-B4C8-E4445C02FC63}" srcOrd="1" destOrd="0" presId="urn:microsoft.com/office/officeart/2005/8/layout/chevron1"/>
    <dgm:cxn modelId="{9C9F32F9-D9C8-4B23-B315-6EBFCDA54D5D}" type="presParOf" srcId="{23741AA2-FAA9-409E-95F6-A8DF224676D9}" destId="{CB0817C4-62B1-44E4-A700-65FF76AF2DFF}" srcOrd="2" destOrd="0" presId="urn:microsoft.com/office/officeart/2005/8/layout/chevron1"/>
    <dgm:cxn modelId="{EC66B81A-7955-4AFA-9570-8A373C806745}" type="presParOf" srcId="{23741AA2-FAA9-409E-95F6-A8DF224676D9}" destId="{7E6191A7-800E-4CD3-91C4-41B7B45E9808}" srcOrd="3" destOrd="0" presId="urn:microsoft.com/office/officeart/2005/8/layout/chevron1"/>
    <dgm:cxn modelId="{692D2AD3-15BC-49AB-8703-DA5EEED6E6AD}" type="presParOf" srcId="{23741AA2-FAA9-409E-95F6-A8DF224676D9}" destId="{6A8BC720-4620-4A9B-A6B4-95AD8ED59808}" srcOrd="4" destOrd="0" presId="urn:microsoft.com/office/officeart/2005/8/layout/chevron1"/>
    <dgm:cxn modelId="{D25F6B31-7600-4AA7-86DE-202F7294E7A0}" type="presParOf" srcId="{23741AA2-FAA9-409E-95F6-A8DF224676D9}" destId="{7114DF78-742C-4C41-8EDC-8012AA16EA53}" srcOrd="5" destOrd="0" presId="urn:microsoft.com/office/officeart/2005/8/layout/chevron1"/>
    <dgm:cxn modelId="{6C5D52EC-F4A3-4D65-91A5-6FD2D9ACC4BA}" type="presParOf" srcId="{23741AA2-FAA9-409E-95F6-A8DF224676D9}" destId="{2874046C-E5A2-4E63-8DD6-A3F196BC913F}"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5CFDCF-7140-499E-80F8-B2A234BC7D5A}" type="doc">
      <dgm:prSet loTypeId="urn:microsoft.com/office/officeart/2005/8/layout/chevron1" loCatId="process" qsTypeId="urn:microsoft.com/office/officeart/2005/8/quickstyle/simple1" qsCatId="simple" csTypeId="urn:microsoft.com/office/officeart/2005/8/colors/accent1_2" csCatId="accent1" phldr="1"/>
      <dgm:spPr/>
    </dgm:pt>
    <dgm:pt modelId="{DB9CE576-720C-494A-B3EB-AFACF43AE071}">
      <dgm:prSet phldrT="[Text]"/>
      <dgm:spPr/>
      <dgm:t>
        <a:bodyPr/>
        <a:lstStyle/>
        <a:p>
          <a:r>
            <a:rPr lang="en-US" dirty="0" smtClean="0"/>
            <a:t>Get HTML response from Wikipedia</a:t>
          </a:r>
          <a:endParaRPr lang="en-US" dirty="0"/>
        </a:p>
      </dgm:t>
    </dgm:pt>
    <dgm:pt modelId="{3733D07D-0D45-4B26-93C2-DD6F4D6BE496}" type="parTrans" cxnId="{D3178168-B391-48F2-80D3-17B675F5D4E3}">
      <dgm:prSet/>
      <dgm:spPr/>
      <dgm:t>
        <a:bodyPr/>
        <a:lstStyle/>
        <a:p>
          <a:endParaRPr lang="en-US"/>
        </a:p>
      </dgm:t>
    </dgm:pt>
    <dgm:pt modelId="{334522E2-0C04-4AD6-9C24-DDC7FC38AD4A}" type="sibTrans" cxnId="{D3178168-B391-48F2-80D3-17B675F5D4E3}">
      <dgm:prSet/>
      <dgm:spPr/>
      <dgm:t>
        <a:bodyPr/>
        <a:lstStyle/>
        <a:p>
          <a:endParaRPr lang="en-US"/>
        </a:p>
      </dgm:t>
    </dgm:pt>
    <dgm:pt modelId="{6F2DAD48-013D-423B-AEF3-93737F9C52BE}">
      <dgm:prSet phldrT="[Text]"/>
      <dgm:spPr/>
      <dgm:t>
        <a:bodyPr/>
        <a:lstStyle/>
        <a:p>
          <a:r>
            <a:rPr lang="en-US" dirty="0" smtClean="0"/>
            <a:t>Make </a:t>
          </a:r>
          <a:r>
            <a:rPr lang="en-US" dirty="0" err="1" smtClean="0"/>
            <a:t>dataframe</a:t>
          </a:r>
          <a:endParaRPr lang="en-US" dirty="0"/>
        </a:p>
      </dgm:t>
    </dgm:pt>
    <dgm:pt modelId="{77F52CAB-2696-4A6A-B3F9-2330D92BB656}" type="parTrans" cxnId="{33D43B32-88F2-4224-9F4F-CFC33CA939BB}">
      <dgm:prSet/>
      <dgm:spPr/>
      <dgm:t>
        <a:bodyPr/>
        <a:lstStyle/>
        <a:p>
          <a:endParaRPr lang="en-US"/>
        </a:p>
      </dgm:t>
    </dgm:pt>
    <dgm:pt modelId="{AB6FCCD8-41E2-4C8D-9CE8-BEBABD7CCBDD}" type="sibTrans" cxnId="{33D43B32-88F2-4224-9F4F-CFC33CA939BB}">
      <dgm:prSet/>
      <dgm:spPr/>
      <dgm:t>
        <a:bodyPr/>
        <a:lstStyle/>
        <a:p>
          <a:endParaRPr lang="en-US"/>
        </a:p>
      </dgm:t>
    </dgm:pt>
    <dgm:pt modelId="{F6DB59F9-A113-43E6-8F40-FE8855AD0F3D}">
      <dgm:prSet phldrT="[Text]"/>
      <dgm:spPr/>
      <dgm:t>
        <a:bodyPr/>
        <a:lstStyle/>
        <a:p>
          <a:r>
            <a:rPr lang="en-US" dirty="0" smtClean="0"/>
            <a:t>Export data</a:t>
          </a:r>
          <a:endParaRPr lang="en-US" dirty="0"/>
        </a:p>
      </dgm:t>
    </dgm:pt>
    <dgm:pt modelId="{ED147021-95D0-4697-A538-013504EE1B73}" type="parTrans" cxnId="{F32072B1-28AD-49BC-865F-6CA615F71FDC}">
      <dgm:prSet/>
      <dgm:spPr/>
      <dgm:t>
        <a:bodyPr/>
        <a:lstStyle/>
        <a:p>
          <a:endParaRPr lang="en-US"/>
        </a:p>
      </dgm:t>
    </dgm:pt>
    <dgm:pt modelId="{1EADA7B0-4760-4D43-9362-4CEE51FAD5A5}" type="sibTrans" cxnId="{F32072B1-28AD-49BC-865F-6CA615F71FDC}">
      <dgm:prSet/>
      <dgm:spPr/>
      <dgm:t>
        <a:bodyPr/>
        <a:lstStyle/>
        <a:p>
          <a:endParaRPr lang="en-US"/>
        </a:p>
      </dgm:t>
    </dgm:pt>
    <dgm:pt modelId="{149B8695-B899-43C2-9AE6-30ECD75B5968}">
      <dgm:prSet phldrT="[Text]"/>
      <dgm:spPr/>
      <dgm:t>
        <a:bodyPr/>
        <a:lstStyle/>
        <a:p>
          <a:r>
            <a:rPr lang="en-US" dirty="0" smtClean="0"/>
            <a:t>Extract data with </a:t>
          </a:r>
          <a:r>
            <a:rPr lang="en-US" dirty="0" err="1" smtClean="0"/>
            <a:t>BeautifulSoup</a:t>
          </a:r>
          <a:endParaRPr lang="en-US" dirty="0"/>
        </a:p>
      </dgm:t>
    </dgm:pt>
    <dgm:pt modelId="{C6ADD960-1A46-4E83-B012-C169553282E6}" type="parTrans" cxnId="{5BFD9EAD-E682-4015-B055-BE046CCACB1C}">
      <dgm:prSet/>
      <dgm:spPr/>
      <dgm:t>
        <a:bodyPr/>
        <a:lstStyle/>
        <a:p>
          <a:endParaRPr lang="en-US"/>
        </a:p>
      </dgm:t>
    </dgm:pt>
    <dgm:pt modelId="{9C24726C-3920-46F0-A1C3-BA4D48339683}" type="sibTrans" cxnId="{5BFD9EAD-E682-4015-B055-BE046CCACB1C}">
      <dgm:prSet/>
      <dgm:spPr/>
      <dgm:t>
        <a:bodyPr/>
        <a:lstStyle/>
        <a:p>
          <a:endParaRPr lang="en-US"/>
        </a:p>
      </dgm:t>
    </dgm:pt>
    <dgm:pt modelId="{91BE16E6-4162-4E3B-BA90-0B2CCADECAC0}" type="pres">
      <dgm:prSet presAssocID="{AB5CFDCF-7140-499E-80F8-B2A234BC7D5A}" presName="Name0" presStyleCnt="0">
        <dgm:presLayoutVars>
          <dgm:dir/>
          <dgm:animLvl val="lvl"/>
          <dgm:resizeHandles val="exact"/>
        </dgm:presLayoutVars>
      </dgm:prSet>
      <dgm:spPr/>
    </dgm:pt>
    <dgm:pt modelId="{A7B997D8-B894-40A6-B91A-AA07A6BE8D04}" type="pres">
      <dgm:prSet presAssocID="{DB9CE576-720C-494A-B3EB-AFACF43AE071}" presName="parTxOnly" presStyleLbl="node1" presStyleIdx="0" presStyleCnt="4">
        <dgm:presLayoutVars>
          <dgm:chMax val="0"/>
          <dgm:chPref val="0"/>
          <dgm:bulletEnabled val="1"/>
        </dgm:presLayoutVars>
      </dgm:prSet>
      <dgm:spPr/>
      <dgm:t>
        <a:bodyPr/>
        <a:lstStyle/>
        <a:p>
          <a:endParaRPr lang="en-US"/>
        </a:p>
      </dgm:t>
    </dgm:pt>
    <dgm:pt modelId="{B13969D9-4AED-4ACC-9C4D-92FE79C28A04}" type="pres">
      <dgm:prSet presAssocID="{334522E2-0C04-4AD6-9C24-DDC7FC38AD4A}" presName="parTxOnlySpace" presStyleCnt="0"/>
      <dgm:spPr/>
    </dgm:pt>
    <dgm:pt modelId="{EC4C7306-6358-47CE-A0CB-5284578C313C}" type="pres">
      <dgm:prSet presAssocID="{149B8695-B899-43C2-9AE6-30ECD75B5968}" presName="parTxOnly" presStyleLbl="node1" presStyleIdx="1" presStyleCnt="4">
        <dgm:presLayoutVars>
          <dgm:chMax val="0"/>
          <dgm:chPref val="0"/>
          <dgm:bulletEnabled val="1"/>
        </dgm:presLayoutVars>
      </dgm:prSet>
      <dgm:spPr/>
      <dgm:t>
        <a:bodyPr/>
        <a:lstStyle/>
        <a:p>
          <a:endParaRPr lang="en-US"/>
        </a:p>
      </dgm:t>
    </dgm:pt>
    <dgm:pt modelId="{29A81A25-519C-47CA-80E2-82D528D88C31}" type="pres">
      <dgm:prSet presAssocID="{9C24726C-3920-46F0-A1C3-BA4D48339683}" presName="parTxOnlySpace" presStyleCnt="0"/>
      <dgm:spPr/>
    </dgm:pt>
    <dgm:pt modelId="{749B2265-3A50-4299-A3C8-42B16D73B098}" type="pres">
      <dgm:prSet presAssocID="{6F2DAD48-013D-423B-AEF3-93737F9C52BE}" presName="parTxOnly" presStyleLbl="node1" presStyleIdx="2" presStyleCnt="4">
        <dgm:presLayoutVars>
          <dgm:chMax val="0"/>
          <dgm:chPref val="0"/>
          <dgm:bulletEnabled val="1"/>
        </dgm:presLayoutVars>
      </dgm:prSet>
      <dgm:spPr/>
      <dgm:t>
        <a:bodyPr/>
        <a:lstStyle/>
        <a:p>
          <a:endParaRPr lang="en-US"/>
        </a:p>
      </dgm:t>
    </dgm:pt>
    <dgm:pt modelId="{D2DDD8D1-7D38-4975-AAF3-0CF64BEF145E}" type="pres">
      <dgm:prSet presAssocID="{AB6FCCD8-41E2-4C8D-9CE8-BEBABD7CCBDD}" presName="parTxOnlySpace" presStyleCnt="0"/>
      <dgm:spPr/>
    </dgm:pt>
    <dgm:pt modelId="{C8ECFCF0-21FD-4EEA-BADE-F752C0309065}" type="pres">
      <dgm:prSet presAssocID="{F6DB59F9-A113-43E6-8F40-FE8855AD0F3D}" presName="parTxOnly" presStyleLbl="node1" presStyleIdx="3" presStyleCnt="4">
        <dgm:presLayoutVars>
          <dgm:chMax val="0"/>
          <dgm:chPref val="0"/>
          <dgm:bulletEnabled val="1"/>
        </dgm:presLayoutVars>
      </dgm:prSet>
      <dgm:spPr/>
      <dgm:t>
        <a:bodyPr/>
        <a:lstStyle/>
        <a:p>
          <a:endParaRPr lang="en-US"/>
        </a:p>
      </dgm:t>
    </dgm:pt>
  </dgm:ptLst>
  <dgm:cxnLst>
    <dgm:cxn modelId="{B03CC489-7D3A-4126-9E57-1E3D2D17B05A}" type="presOf" srcId="{DB9CE576-720C-494A-B3EB-AFACF43AE071}" destId="{A7B997D8-B894-40A6-B91A-AA07A6BE8D04}" srcOrd="0" destOrd="0" presId="urn:microsoft.com/office/officeart/2005/8/layout/chevron1"/>
    <dgm:cxn modelId="{D3050DF7-ADC3-4C57-88D3-69E4C1A9982F}" type="presOf" srcId="{F6DB59F9-A113-43E6-8F40-FE8855AD0F3D}" destId="{C8ECFCF0-21FD-4EEA-BADE-F752C0309065}" srcOrd="0" destOrd="0" presId="urn:microsoft.com/office/officeart/2005/8/layout/chevron1"/>
    <dgm:cxn modelId="{33D43B32-88F2-4224-9F4F-CFC33CA939BB}" srcId="{AB5CFDCF-7140-499E-80F8-B2A234BC7D5A}" destId="{6F2DAD48-013D-423B-AEF3-93737F9C52BE}" srcOrd="2" destOrd="0" parTransId="{77F52CAB-2696-4A6A-B3F9-2330D92BB656}" sibTransId="{AB6FCCD8-41E2-4C8D-9CE8-BEBABD7CCBDD}"/>
    <dgm:cxn modelId="{5BFD9EAD-E682-4015-B055-BE046CCACB1C}" srcId="{AB5CFDCF-7140-499E-80F8-B2A234BC7D5A}" destId="{149B8695-B899-43C2-9AE6-30ECD75B5968}" srcOrd="1" destOrd="0" parTransId="{C6ADD960-1A46-4E83-B012-C169553282E6}" sibTransId="{9C24726C-3920-46F0-A1C3-BA4D48339683}"/>
    <dgm:cxn modelId="{F32072B1-28AD-49BC-865F-6CA615F71FDC}" srcId="{AB5CFDCF-7140-499E-80F8-B2A234BC7D5A}" destId="{F6DB59F9-A113-43E6-8F40-FE8855AD0F3D}" srcOrd="3" destOrd="0" parTransId="{ED147021-95D0-4697-A538-013504EE1B73}" sibTransId="{1EADA7B0-4760-4D43-9362-4CEE51FAD5A5}"/>
    <dgm:cxn modelId="{B1E26D68-25D3-4DFA-8C68-DA4D3DA11830}" type="presOf" srcId="{AB5CFDCF-7140-499E-80F8-B2A234BC7D5A}" destId="{91BE16E6-4162-4E3B-BA90-0B2CCADECAC0}" srcOrd="0" destOrd="0" presId="urn:microsoft.com/office/officeart/2005/8/layout/chevron1"/>
    <dgm:cxn modelId="{D3178168-B391-48F2-80D3-17B675F5D4E3}" srcId="{AB5CFDCF-7140-499E-80F8-B2A234BC7D5A}" destId="{DB9CE576-720C-494A-B3EB-AFACF43AE071}" srcOrd="0" destOrd="0" parTransId="{3733D07D-0D45-4B26-93C2-DD6F4D6BE496}" sibTransId="{334522E2-0C04-4AD6-9C24-DDC7FC38AD4A}"/>
    <dgm:cxn modelId="{6D234499-9FEC-4994-92BE-1A7B7238D7FE}" type="presOf" srcId="{149B8695-B899-43C2-9AE6-30ECD75B5968}" destId="{EC4C7306-6358-47CE-A0CB-5284578C313C}" srcOrd="0" destOrd="0" presId="urn:microsoft.com/office/officeart/2005/8/layout/chevron1"/>
    <dgm:cxn modelId="{6121F1EC-118C-4A33-9A6B-989E5C293AEA}" type="presOf" srcId="{6F2DAD48-013D-423B-AEF3-93737F9C52BE}" destId="{749B2265-3A50-4299-A3C8-42B16D73B098}" srcOrd="0" destOrd="0" presId="urn:microsoft.com/office/officeart/2005/8/layout/chevron1"/>
    <dgm:cxn modelId="{37A60D65-B957-4E9D-827F-14B0E47C2EB3}" type="presParOf" srcId="{91BE16E6-4162-4E3B-BA90-0B2CCADECAC0}" destId="{A7B997D8-B894-40A6-B91A-AA07A6BE8D04}" srcOrd="0" destOrd="0" presId="urn:microsoft.com/office/officeart/2005/8/layout/chevron1"/>
    <dgm:cxn modelId="{ABF8254D-6C03-4239-A415-2C3ADA4444B4}" type="presParOf" srcId="{91BE16E6-4162-4E3B-BA90-0B2CCADECAC0}" destId="{B13969D9-4AED-4ACC-9C4D-92FE79C28A04}" srcOrd="1" destOrd="0" presId="urn:microsoft.com/office/officeart/2005/8/layout/chevron1"/>
    <dgm:cxn modelId="{5D7F4385-6479-4FB8-9910-662A7A6E3F1A}" type="presParOf" srcId="{91BE16E6-4162-4E3B-BA90-0B2CCADECAC0}" destId="{EC4C7306-6358-47CE-A0CB-5284578C313C}" srcOrd="2" destOrd="0" presId="urn:microsoft.com/office/officeart/2005/8/layout/chevron1"/>
    <dgm:cxn modelId="{F17F20D8-B65B-4474-9F8D-3141ECA50D90}" type="presParOf" srcId="{91BE16E6-4162-4E3B-BA90-0B2CCADECAC0}" destId="{29A81A25-519C-47CA-80E2-82D528D88C31}" srcOrd="3" destOrd="0" presId="urn:microsoft.com/office/officeart/2005/8/layout/chevron1"/>
    <dgm:cxn modelId="{78A471A5-FD98-4A23-A632-80510CAF7D16}" type="presParOf" srcId="{91BE16E6-4162-4E3B-BA90-0B2CCADECAC0}" destId="{749B2265-3A50-4299-A3C8-42B16D73B098}" srcOrd="4" destOrd="0" presId="urn:microsoft.com/office/officeart/2005/8/layout/chevron1"/>
    <dgm:cxn modelId="{B203097D-413F-4215-AC62-07EE08D38388}" type="presParOf" srcId="{91BE16E6-4162-4E3B-BA90-0B2CCADECAC0}" destId="{D2DDD8D1-7D38-4975-AAF3-0CF64BEF145E}" srcOrd="5" destOrd="0" presId="urn:microsoft.com/office/officeart/2005/8/layout/chevron1"/>
    <dgm:cxn modelId="{8D4EC5F0-9F71-4A9A-98F0-F08DD535CAE0}" type="presParOf" srcId="{91BE16E6-4162-4E3B-BA90-0B2CCADECAC0}" destId="{C8ECFCF0-21FD-4EEA-BADE-F752C0309065}" srcOrd="6"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C655C-6754-45FE-AE12-0B3CA1DD95B0}">
      <dsp:nvSpPr>
        <dsp:cNvPr id="0" name=""/>
        <dsp:cNvSpPr/>
      </dsp:nvSpPr>
      <dsp:spPr>
        <a:xfrm>
          <a:off x="3770"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Call </a:t>
          </a:r>
          <a:r>
            <a:rPr lang="en-US" sz="1900" kern="1200" dirty="0" err="1" smtClean="0"/>
            <a:t>SpaceX</a:t>
          </a:r>
          <a:r>
            <a:rPr lang="en-US" sz="1900" kern="1200" dirty="0" smtClean="0"/>
            <a:t> REST API</a:t>
          </a:r>
          <a:endParaRPr lang="en-US" sz="1900" kern="1200" dirty="0"/>
        </a:p>
      </dsp:txBody>
      <dsp:txXfrm>
        <a:off x="442714" y="2270389"/>
        <a:ext cx="1316831" cy="877887"/>
      </dsp:txXfrm>
    </dsp:sp>
    <dsp:sp modelId="{CB0817C4-62B1-44E4-A700-65FF76AF2DFF}">
      <dsp:nvSpPr>
        <dsp:cNvPr id="0" name=""/>
        <dsp:cNvSpPr/>
      </dsp:nvSpPr>
      <dsp:spPr>
        <a:xfrm>
          <a:off x="1979017"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API returns JSON file</a:t>
          </a:r>
          <a:endParaRPr lang="en-US" sz="1900" kern="1200" dirty="0"/>
        </a:p>
      </dsp:txBody>
      <dsp:txXfrm>
        <a:off x="2417961" y="2270389"/>
        <a:ext cx="1316831" cy="877887"/>
      </dsp:txXfrm>
    </dsp:sp>
    <dsp:sp modelId="{6A8BC720-4620-4A9B-A6B4-95AD8ED59808}">
      <dsp:nvSpPr>
        <dsp:cNvPr id="0" name=""/>
        <dsp:cNvSpPr/>
      </dsp:nvSpPr>
      <dsp:spPr>
        <a:xfrm>
          <a:off x="3954264"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Make </a:t>
          </a:r>
          <a:r>
            <a:rPr lang="en-US" sz="1900" kern="1200" dirty="0" err="1" smtClean="0"/>
            <a:t>Dataframe</a:t>
          </a:r>
          <a:r>
            <a:rPr lang="en-US" sz="1900" kern="1200" dirty="0" smtClean="0"/>
            <a:t> from JSON</a:t>
          </a:r>
          <a:endParaRPr lang="en-US" sz="1900" kern="1200" dirty="0"/>
        </a:p>
      </dsp:txBody>
      <dsp:txXfrm>
        <a:off x="4393208" y="2270389"/>
        <a:ext cx="1316831" cy="877887"/>
      </dsp:txXfrm>
    </dsp:sp>
    <dsp:sp modelId="{2874046C-E5A2-4E63-8DD6-A3F196BC913F}">
      <dsp:nvSpPr>
        <dsp:cNvPr id="0" name=""/>
        <dsp:cNvSpPr/>
      </dsp:nvSpPr>
      <dsp:spPr>
        <a:xfrm>
          <a:off x="5929510"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Clean data and export it</a:t>
          </a:r>
          <a:endParaRPr lang="en-US" sz="1900" kern="1200" dirty="0"/>
        </a:p>
      </dsp:txBody>
      <dsp:txXfrm>
        <a:off x="6368454" y="2270389"/>
        <a:ext cx="1316831" cy="877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997D8-B894-40A6-B91A-AA07A6BE8D04}">
      <dsp:nvSpPr>
        <dsp:cNvPr id="0" name=""/>
        <dsp:cNvSpPr/>
      </dsp:nvSpPr>
      <dsp:spPr>
        <a:xfrm>
          <a:off x="3770"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Get HTML response from Wikipedia</a:t>
          </a:r>
          <a:endParaRPr lang="en-US" sz="1600" kern="1200" dirty="0"/>
        </a:p>
      </dsp:txBody>
      <dsp:txXfrm>
        <a:off x="442714" y="2270389"/>
        <a:ext cx="1316831" cy="877887"/>
      </dsp:txXfrm>
    </dsp:sp>
    <dsp:sp modelId="{EC4C7306-6358-47CE-A0CB-5284578C313C}">
      <dsp:nvSpPr>
        <dsp:cNvPr id="0" name=""/>
        <dsp:cNvSpPr/>
      </dsp:nvSpPr>
      <dsp:spPr>
        <a:xfrm>
          <a:off x="1979017"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Extract data with </a:t>
          </a:r>
          <a:r>
            <a:rPr lang="en-US" sz="1600" kern="1200" dirty="0" err="1" smtClean="0"/>
            <a:t>BeautifulSoup</a:t>
          </a:r>
          <a:endParaRPr lang="en-US" sz="1600" kern="1200" dirty="0"/>
        </a:p>
      </dsp:txBody>
      <dsp:txXfrm>
        <a:off x="2417961" y="2270389"/>
        <a:ext cx="1316831" cy="877887"/>
      </dsp:txXfrm>
    </dsp:sp>
    <dsp:sp modelId="{749B2265-3A50-4299-A3C8-42B16D73B098}">
      <dsp:nvSpPr>
        <dsp:cNvPr id="0" name=""/>
        <dsp:cNvSpPr/>
      </dsp:nvSpPr>
      <dsp:spPr>
        <a:xfrm>
          <a:off x="3954264"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Make </a:t>
          </a:r>
          <a:r>
            <a:rPr lang="en-US" sz="1600" kern="1200" dirty="0" err="1" smtClean="0"/>
            <a:t>dataframe</a:t>
          </a:r>
          <a:endParaRPr lang="en-US" sz="1600" kern="1200" dirty="0"/>
        </a:p>
      </dsp:txBody>
      <dsp:txXfrm>
        <a:off x="4393208" y="2270389"/>
        <a:ext cx="1316831" cy="877887"/>
      </dsp:txXfrm>
    </dsp:sp>
    <dsp:sp modelId="{C8ECFCF0-21FD-4EEA-BADE-F752C0309065}">
      <dsp:nvSpPr>
        <dsp:cNvPr id="0" name=""/>
        <dsp:cNvSpPr/>
      </dsp:nvSpPr>
      <dsp:spPr>
        <a:xfrm>
          <a:off x="5929510"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Export data</a:t>
          </a:r>
          <a:endParaRPr lang="en-US" sz="1600" kern="1200" dirty="0"/>
        </a:p>
      </dsp:txBody>
      <dsp:txXfrm>
        <a:off x="6368454" y="2270389"/>
        <a:ext cx="1316831" cy="8778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 Calculate the number of launches on each site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47610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47599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426281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980929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407346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sabacoursera/IBM-Capstone-Project/blob/master/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bacoursera/IBM-Capstone-Project/blob/master/Exploratory%20using%20pandas%20and%20marplo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bacoursera/IBM-Capstone-Project/blob/master/exploratory%20using%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bacoursera/IBM-Capstone-Project/blob/master/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bacoursera/IBM-Capstone-Project/blob/master/machine%20learning%20prediction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hyperlink" Target="https://api.spacexdata.com/v4/launches/past" TargetMode="Externa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github.com/sabacoursera/IBM-Capstone-Project/blob/master/data%20collection.ipynb" TargetMode="Externa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bacoursera/IBM-Capstone-Project/blob/master/data%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Saba</a:t>
            </a:r>
            <a:endParaRPr lang="en-US" dirty="0" smtClean="0">
              <a:solidFill>
                <a:schemeClr val="bg2"/>
              </a:solidFill>
              <a:latin typeface="Abadi"/>
              <a:ea typeface="SF Pro" pitchFamily="2" charset="0"/>
              <a:cs typeface="SF Pro" pitchFamily="2" charset="0"/>
            </a:endParaRPr>
          </a:p>
          <a:p>
            <a:r>
              <a:rPr lang="en-US" dirty="0" smtClean="0">
                <a:solidFill>
                  <a:schemeClr val="bg2"/>
                </a:solidFill>
                <a:latin typeface="Abadi"/>
                <a:ea typeface="SF Pro" pitchFamily="2" charset="0"/>
                <a:cs typeface="SF Pro" pitchFamily="2" charset="0"/>
              </a:rPr>
              <a:t>15</a:t>
            </a:r>
            <a:r>
              <a:rPr lang="en-US" baseline="30000" dirty="0" smtClean="0">
                <a:solidFill>
                  <a:schemeClr val="bg2"/>
                </a:solidFill>
                <a:latin typeface="Abadi"/>
                <a:ea typeface="SF Pro" pitchFamily="2" charset="0"/>
                <a:cs typeface="SF Pro" pitchFamily="2" charset="0"/>
              </a:rPr>
              <a:t>th</a:t>
            </a:r>
            <a:r>
              <a:rPr lang="en-US" dirty="0" smtClean="0">
                <a:solidFill>
                  <a:schemeClr val="bg2"/>
                </a:solidFill>
                <a:latin typeface="Abadi"/>
                <a:ea typeface="SF Pro" pitchFamily="2" charset="0"/>
                <a:cs typeface="SF Pro" pitchFamily="2" charset="0"/>
              </a:rPr>
              <a:t> of Jan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86344"/>
            <a:ext cx="10619772" cy="3731544"/>
          </a:xfrm>
          <a:prstGeom prst="rect">
            <a:avLst/>
          </a:prstGeom>
        </p:spPr>
        <p:txBody>
          <a:bodyPr/>
          <a:lstStyle/>
          <a:p>
            <a:r>
              <a:rPr lang="en-US" sz="2000" dirty="0"/>
              <a:t>In the data set, there are several different cases where the booster did not land </a:t>
            </a:r>
            <a:r>
              <a:rPr lang="en-US" sz="2000" dirty="0" smtClean="0"/>
              <a:t>successfully:</a:t>
            </a:r>
            <a:endParaRPr lang="en-US" sz="2000" dirty="0"/>
          </a:p>
          <a:p>
            <a:pPr lvl="1"/>
            <a:r>
              <a:rPr lang="en-US" sz="1600" dirty="0" smtClean="0">
                <a:solidFill>
                  <a:schemeClr val="accent3">
                    <a:lumMod val="25000"/>
                  </a:schemeClr>
                </a:solidFill>
                <a:latin typeface="Abadi" panose="020B0604020104020204" pitchFamily="34" charset="0"/>
              </a:rPr>
              <a:t>True Ocean, True RTLS and True ADS mean the mission has been successful.</a:t>
            </a:r>
          </a:p>
          <a:p>
            <a:pPr lvl="1"/>
            <a:r>
              <a:rPr lang="en-US" sz="1600" dirty="0" smtClean="0">
                <a:solidFill>
                  <a:schemeClr val="accent3">
                    <a:lumMod val="25000"/>
                  </a:schemeClr>
                </a:solidFill>
                <a:latin typeface="Abadi" panose="020B0604020104020204" pitchFamily="34" charset="0"/>
              </a:rPr>
              <a:t>False Ocean, False RTLS , False ASDS mean the mission was a failure.</a:t>
            </a:r>
          </a:p>
          <a:p>
            <a:pPr lvl="1"/>
            <a:endParaRPr lang="en-US" sz="1600" dirty="0">
              <a:solidFill>
                <a:schemeClr val="accent3">
                  <a:lumMod val="25000"/>
                </a:schemeClr>
              </a:solidFill>
              <a:latin typeface="Abadi" panose="020B0604020104020204" pitchFamily="34" charset="0"/>
            </a:endParaRPr>
          </a:p>
          <a:p>
            <a:pPr lvl="1"/>
            <a:endParaRPr lang="en-US" sz="1600" dirty="0" smtClean="0">
              <a:solidFill>
                <a:schemeClr val="accent3">
                  <a:lumMod val="25000"/>
                </a:schemeClr>
              </a:solidFill>
              <a:latin typeface="Abadi" panose="020B0604020104020204" pitchFamily="34" charset="0"/>
            </a:endParaRPr>
          </a:p>
          <a:p>
            <a:r>
              <a:rPr lang="en-US" sz="2000" dirty="0" smtClean="0">
                <a:solidFill>
                  <a:schemeClr val="accent3">
                    <a:lumMod val="25000"/>
                  </a:schemeClr>
                </a:solidFill>
                <a:latin typeface="Abadi" panose="020B0604020104020204" pitchFamily="34" charset="0"/>
              </a:rPr>
              <a:t>We performed multiple exploratory data analyses and determined training labels: </a:t>
            </a:r>
            <a:r>
              <a:rPr lang="en-US" sz="2000" b="1" dirty="0">
                <a:latin typeface="-apple-system"/>
              </a:rPr>
              <a:t> </a:t>
            </a:r>
            <a:endParaRPr lang="en-US" sz="2000" b="1" dirty="0" smtClean="0">
              <a:latin typeface="-apple-system"/>
            </a:endParaRPr>
          </a:p>
          <a:p>
            <a:pPr lvl="1"/>
            <a:r>
              <a:rPr lang="en-US" sz="1600" dirty="0" smtClean="0">
                <a:latin typeface="-apple-system"/>
              </a:rPr>
              <a:t>Calculate </a:t>
            </a:r>
            <a:r>
              <a:rPr lang="en-US" sz="1600" dirty="0">
                <a:latin typeface="-apple-system"/>
              </a:rPr>
              <a:t>the number of launches on each </a:t>
            </a:r>
            <a:r>
              <a:rPr lang="en-US" sz="1600" dirty="0" smtClean="0">
                <a:latin typeface="-apple-system"/>
              </a:rPr>
              <a:t>site</a:t>
            </a:r>
          </a:p>
          <a:p>
            <a:pPr lvl="1"/>
            <a:r>
              <a:rPr lang="en-US" sz="1600" dirty="0">
                <a:latin typeface="-apple-system"/>
              </a:rPr>
              <a:t>Calculate the </a:t>
            </a:r>
            <a:r>
              <a:rPr lang="en-US" sz="1600" dirty="0" smtClean="0">
                <a:latin typeface="-apple-system"/>
              </a:rPr>
              <a:t>number and occurrence of each orbit</a:t>
            </a:r>
          </a:p>
          <a:p>
            <a:pPr lvl="1"/>
            <a:r>
              <a:rPr lang="en-US" sz="1600" dirty="0">
                <a:latin typeface="-apple-system"/>
              </a:rPr>
              <a:t>Calculate the </a:t>
            </a:r>
            <a:r>
              <a:rPr lang="en-US" sz="1600" dirty="0" smtClean="0">
                <a:latin typeface="-apple-system"/>
              </a:rPr>
              <a:t>number of mission outcome per orbit type</a:t>
            </a:r>
          </a:p>
          <a:p>
            <a:pPr lvl="1"/>
            <a:r>
              <a:rPr lang="en-US" sz="1600" dirty="0" smtClean="0">
                <a:latin typeface="-apple-system"/>
              </a:rPr>
              <a:t>Create a landing outcome label from Outcome column and export to csv:</a:t>
            </a:r>
          </a:p>
          <a:p>
            <a:pPr lvl="1"/>
            <a:endParaRPr lang="en-US" sz="1600" dirty="0">
              <a:latin typeface="-apple-system"/>
            </a:endParaRPr>
          </a:p>
          <a:p>
            <a:endParaRPr lang="en-US" sz="2000" dirty="0" smtClean="0">
              <a:solidFill>
                <a:schemeClr val="accent3">
                  <a:lumMod val="25000"/>
                </a:schemeClr>
              </a:solidFill>
              <a:latin typeface="Abadi" panose="020B0604020104020204" pitchFamily="34" charset="0"/>
            </a:endParaRPr>
          </a:p>
          <a:p>
            <a:endParaRPr lang="en-US" sz="2400" dirty="0">
              <a:solidFill>
                <a:schemeClr val="accent3">
                  <a:lumMod val="25000"/>
                </a:schemeClr>
              </a:solidFill>
              <a:latin typeface="Abadi" panose="020B0604020104020204" pitchFamily="34" charset="0"/>
            </a:endParaRPr>
          </a:p>
          <a:p>
            <a:pPr marL="0" indent="0">
              <a:buNone/>
            </a:pPr>
            <a:r>
              <a:rPr lang="en-US" sz="1800" dirty="0" err="1" smtClean="0">
                <a:solidFill>
                  <a:schemeClr val="accent3">
                    <a:lumMod val="25000"/>
                  </a:schemeClr>
                </a:solidFill>
                <a:latin typeface="Abadi" panose="020B0604020104020204" pitchFamily="34" charset="0"/>
              </a:rPr>
              <a:t>Github</a:t>
            </a:r>
            <a:r>
              <a:rPr lang="en-US" sz="1800" dirty="0" smtClean="0">
                <a:solidFill>
                  <a:schemeClr val="accent3">
                    <a:lumMod val="25000"/>
                  </a:schemeClr>
                </a:solidFill>
                <a:latin typeface="Abadi" panose="020B0604020104020204" pitchFamily="34" charset="0"/>
              </a:rPr>
              <a:t> URL : </a:t>
            </a:r>
            <a:r>
              <a:rPr lang="en-US" sz="1800" dirty="0" smtClean="0">
                <a:solidFill>
                  <a:schemeClr val="accent3">
                    <a:lumMod val="25000"/>
                  </a:schemeClr>
                </a:solidFill>
                <a:latin typeface="Abadi" panose="020B0604020104020204" pitchFamily="34" charset="0"/>
                <a:hlinkClick r:id="rId4"/>
              </a:rPr>
              <a:t>https</a:t>
            </a:r>
            <a:r>
              <a:rPr lang="en-US" sz="1800" dirty="0">
                <a:solidFill>
                  <a:schemeClr val="accent3">
                    <a:lumMod val="25000"/>
                  </a:schemeClr>
                </a:solidFill>
                <a:latin typeface="Abadi" panose="020B0604020104020204" pitchFamily="34" charset="0"/>
                <a:hlinkClick r:id="rId4"/>
              </a:rPr>
              <a:t>://</a:t>
            </a:r>
            <a:r>
              <a:rPr lang="en-US" sz="1800" dirty="0" smtClean="0">
                <a:solidFill>
                  <a:schemeClr val="accent3">
                    <a:lumMod val="25000"/>
                  </a:schemeClr>
                </a:solidFill>
                <a:latin typeface="Abadi" panose="020B0604020104020204" pitchFamily="34" charset="0"/>
                <a:hlinkClick r:id="rId4"/>
              </a:rPr>
              <a:t>github.com/sabacoursera/IBM-Capstone-Project/blob/master/data%20wrangling.ipynb</a:t>
            </a:r>
            <a:endParaRPr lang="en-US" sz="1800" dirty="0" smtClean="0">
              <a:solidFill>
                <a:schemeClr val="accent3">
                  <a:lumMod val="25000"/>
                </a:schemeClr>
              </a:solidFill>
              <a:latin typeface="Abadi" panose="020B0604020104020204" pitchFamily="34" charset="0"/>
            </a:endParaRPr>
          </a:p>
          <a:p>
            <a:endParaRPr lang="en-US" sz="2400" dirty="0">
              <a:solidFill>
                <a:schemeClr val="accent3">
                  <a:lumMod val="25000"/>
                </a:schemeClr>
              </a:solidFill>
              <a:latin typeface="Abadi" panose="020B0604020104020204" pitchFamily="34" charset="0"/>
            </a:endParaRPr>
          </a:p>
          <a:p>
            <a:endParaRPr lang="en-US" sz="2400" dirty="0" smtClean="0">
              <a:solidFill>
                <a:schemeClr val="accent3">
                  <a:lumMod val="25000"/>
                </a:schemeClr>
              </a:solidFill>
              <a:latin typeface="Abadi" panose="020B0604020104020204" pitchFamily="34" charset="0"/>
            </a:endParaRPr>
          </a:p>
          <a:p>
            <a:endParaRPr lang="en-US" sz="2400" dirty="0">
              <a:solidFill>
                <a:schemeClr val="accent3">
                  <a:lumMod val="25000"/>
                </a:schemeClr>
              </a:solidFill>
              <a:latin typeface="Abadi" panose="020B0604020104020204" pitchFamily="34" charset="0"/>
            </a:endParaRPr>
          </a:p>
          <a:p>
            <a:endParaRPr lang="en-US" sz="2400" dirty="0" smtClean="0">
              <a:solidFill>
                <a:schemeClr val="accent3">
                  <a:lumMod val="25000"/>
                </a:schemeClr>
              </a:solidFill>
              <a:latin typeface="Abadi" panose="020B0604020104020204" pitchFamily="34" charset="0"/>
            </a:endParaRPr>
          </a:p>
          <a:p>
            <a:endParaRPr lang="en-US" sz="2400" dirty="0">
              <a:solidFill>
                <a:schemeClr val="accent3">
                  <a:lumMod val="25000"/>
                </a:schemeClr>
              </a:solidFill>
              <a:latin typeface="Abadi" panose="020B0604020104020204" pitchFamily="34" charset="0"/>
            </a:endParaRPr>
          </a:p>
          <a:p>
            <a:r>
              <a:rPr lang="en-US" sz="2000" dirty="0"/>
              <a:t>We need to transform string variables into categorical variables where 1 </a:t>
            </a:r>
            <a:r>
              <a:rPr lang="en-US" sz="2000" dirty="0" smtClean="0"/>
              <a:t>means </a:t>
            </a:r>
            <a:r>
              <a:rPr lang="en-US" sz="2000" dirty="0"/>
              <a:t>the mission was a success and 0 means the mission was a failure. </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5343" y="2121630"/>
            <a:ext cx="11279486" cy="4931508"/>
          </a:xfrm>
          <a:prstGeom prst="rect">
            <a:avLst/>
          </a:prstGeom>
        </p:spPr>
        <p:txBody>
          <a:bodyPr lIns="91440" tIns="45720" rIns="91440" bIns="45720" anchor="t"/>
          <a:lstStyle/>
          <a:p>
            <a:pPr lvl="1">
              <a:lnSpc>
                <a:spcPct val="100000"/>
              </a:lnSpc>
              <a:spcBef>
                <a:spcPts val="1400"/>
              </a:spcBef>
            </a:pPr>
            <a:r>
              <a:rPr lang="en-US" sz="2000" dirty="0" smtClean="0">
                <a:solidFill>
                  <a:schemeClr val="accent3">
                    <a:lumMod val="25000"/>
                  </a:schemeClr>
                </a:solidFill>
                <a:latin typeface="Abadi"/>
              </a:rPr>
              <a:t>Scatter plot </a:t>
            </a:r>
            <a:r>
              <a:rPr lang="en-US" sz="1800" dirty="0" smtClean="0">
                <a:solidFill>
                  <a:schemeClr val="accent3">
                    <a:lumMod val="25000"/>
                  </a:schemeClr>
                </a:solidFill>
                <a:latin typeface="Abadi"/>
              </a:rPr>
              <a:t>: </a:t>
            </a:r>
            <a:r>
              <a:rPr lang="en-US" sz="2000" dirty="0" smtClean="0">
                <a:solidFill>
                  <a:schemeClr val="accent3">
                    <a:lumMod val="25000"/>
                  </a:schemeClr>
                </a:solidFill>
                <a:latin typeface="Abadi"/>
              </a:rPr>
              <a:t>flight number vs payload mass</a:t>
            </a:r>
            <a:r>
              <a:rPr lang="en-US" sz="2000" dirty="0">
                <a:solidFill>
                  <a:schemeClr val="accent3">
                    <a:lumMod val="25000"/>
                  </a:schemeClr>
                </a:solidFill>
                <a:latin typeface="Abadi"/>
              </a:rPr>
              <a:t>, flight number </a:t>
            </a:r>
            <a:r>
              <a:rPr lang="en-US" sz="2000" dirty="0" smtClean="0">
                <a:solidFill>
                  <a:schemeClr val="accent3">
                    <a:lumMod val="25000"/>
                  </a:schemeClr>
                </a:solidFill>
                <a:latin typeface="Abadi"/>
              </a:rPr>
              <a:t>vs launch </a:t>
            </a:r>
            <a:r>
              <a:rPr lang="en-US" sz="2000" dirty="0">
                <a:solidFill>
                  <a:schemeClr val="accent3">
                    <a:lumMod val="25000"/>
                  </a:schemeClr>
                </a:solidFill>
                <a:latin typeface="Abadi"/>
              </a:rPr>
              <a:t>s</a:t>
            </a:r>
            <a:r>
              <a:rPr lang="en-US" sz="2000" dirty="0" smtClean="0">
                <a:solidFill>
                  <a:schemeClr val="accent3">
                    <a:lumMod val="25000"/>
                  </a:schemeClr>
                </a:solidFill>
                <a:latin typeface="Abadi"/>
              </a:rPr>
              <a:t>ite</a:t>
            </a:r>
            <a:r>
              <a:rPr lang="en-US" sz="2000" dirty="0">
                <a:solidFill>
                  <a:schemeClr val="accent3">
                    <a:lumMod val="25000"/>
                  </a:schemeClr>
                </a:solidFill>
                <a:latin typeface="Abadi"/>
              </a:rPr>
              <a:t>, payload </a:t>
            </a:r>
            <a:r>
              <a:rPr lang="en-US" sz="2000" dirty="0" smtClean="0">
                <a:solidFill>
                  <a:schemeClr val="accent3">
                    <a:lumMod val="25000"/>
                  </a:schemeClr>
                </a:solidFill>
                <a:latin typeface="Abadi"/>
              </a:rPr>
              <a:t>mass vs </a:t>
            </a:r>
            <a:r>
              <a:rPr lang="en-US" sz="2000" dirty="0">
                <a:solidFill>
                  <a:schemeClr val="accent3">
                    <a:lumMod val="25000"/>
                  </a:schemeClr>
                </a:solidFill>
                <a:latin typeface="Abadi"/>
              </a:rPr>
              <a:t>launch </a:t>
            </a:r>
            <a:r>
              <a:rPr lang="en-US" sz="2000" dirty="0" smtClean="0">
                <a:solidFill>
                  <a:schemeClr val="accent3">
                    <a:lumMod val="25000"/>
                  </a:schemeClr>
                </a:solidFill>
                <a:latin typeface="Abadi"/>
              </a:rPr>
              <a:t>site, flight number vs </a:t>
            </a:r>
            <a:r>
              <a:rPr lang="en-US" sz="2000" dirty="0">
                <a:solidFill>
                  <a:schemeClr val="accent3">
                    <a:lumMod val="25000"/>
                  </a:schemeClr>
                </a:solidFill>
                <a:latin typeface="Abadi"/>
              </a:rPr>
              <a:t>orbit type, </a:t>
            </a:r>
            <a:r>
              <a:rPr lang="en-US" sz="2000" dirty="0" smtClean="0">
                <a:solidFill>
                  <a:schemeClr val="accent3">
                    <a:lumMod val="25000"/>
                  </a:schemeClr>
                </a:solidFill>
                <a:latin typeface="Abadi"/>
              </a:rPr>
              <a:t>payload mass vs orbit type.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Rectangle 7"/>
          <p:cNvSpPr/>
          <p:nvPr/>
        </p:nvSpPr>
        <p:spPr>
          <a:xfrm>
            <a:off x="899710" y="1402338"/>
            <a:ext cx="10205291" cy="707886"/>
          </a:xfrm>
          <a:prstGeom prst="rect">
            <a:avLst/>
          </a:prstGeom>
        </p:spPr>
        <p:txBody>
          <a:bodyPr wrap="square">
            <a:spAutoFit/>
          </a:bodyPr>
          <a:lstStyle/>
          <a:p>
            <a:pPr>
              <a:lnSpc>
                <a:spcPct val="100000"/>
              </a:lnSpc>
              <a:spcBef>
                <a:spcPts val="1400"/>
              </a:spcBef>
            </a:pPr>
            <a:r>
              <a:rPr lang="en-US" sz="2000" dirty="0">
                <a:solidFill>
                  <a:schemeClr val="accent3">
                    <a:lumMod val="25000"/>
                  </a:schemeClr>
                </a:solidFill>
                <a:latin typeface="Abadi"/>
              </a:rPr>
              <a:t>We explored the data by visualizing the relationship between </a:t>
            </a:r>
            <a:r>
              <a:rPr lang="en-US" sz="2000" dirty="0" smtClean="0">
                <a:solidFill>
                  <a:schemeClr val="accent3">
                    <a:lumMod val="25000"/>
                  </a:schemeClr>
                </a:solidFill>
                <a:latin typeface="Abadi"/>
              </a:rPr>
              <a:t>variables using different chart types:</a:t>
            </a:r>
            <a:endParaRPr lang="en-US" sz="2000" dirty="0">
              <a:solidFill>
                <a:schemeClr val="accent3">
                  <a:lumMod val="25000"/>
                </a:schemeClr>
              </a:solidFill>
              <a:latin typeface="Abadi"/>
            </a:endParaRPr>
          </a:p>
        </p:txBody>
      </p:sp>
      <p:sp>
        <p:nvSpPr>
          <p:cNvPr id="10" name="Rectangle 9"/>
          <p:cNvSpPr/>
          <p:nvPr/>
        </p:nvSpPr>
        <p:spPr>
          <a:xfrm>
            <a:off x="365342" y="2962219"/>
            <a:ext cx="11826657" cy="887422"/>
          </a:xfrm>
          <a:prstGeom prst="rect">
            <a:avLst/>
          </a:prstGeom>
        </p:spPr>
        <p:txBody>
          <a:bodyPr wrap="square">
            <a:spAutoFit/>
          </a:bodyPr>
          <a:lstStyle/>
          <a:p>
            <a:pPr marL="800100" lvl="1" indent="-342900">
              <a:lnSpc>
                <a:spcPct val="100000"/>
              </a:lnSpc>
              <a:spcBef>
                <a:spcPts val="1400"/>
              </a:spcBef>
              <a:buFont typeface="Arial" panose="020B0604020202020204" pitchFamily="34" charset="0"/>
              <a:buChar char="•"/>
            </a:pPr>
            <a:r>
              <a:rPr lang="en-US" sz="2000" dirty="0">
                <a:solidFill>
                  <a:schemeClr val="accent3">
                    <a:lumMod val="25000"/>
                  </a:schemeClr>
                </a:solidFill>
                <a:latin typeface="Abadi"/>
              </a:rPr>
              <a:t>Bart chart: success rate of each orbit </a:t>
            </a:r>
            <a:r>
              <a:rPr lang="en-US" sz="2000" dirty="0" smtClean="0">
                <a:solidFill>
                  <a:schemeClr val="accent3">
                    <a:lumMod val="25000"/>
                  </a:schemeClr>
                </a:solidFill>
                <a:latin typeface="Abadi"/>
              </a:rPr>
              <a:t>type</a:t>
            </a:r>
            <a:endParaRPr lang="en-US" sz="2200" dirty="0" smtClean="0">
              <a:solidFill>
                <a:schemeClr val="accent3">
                  <a:lumMod val="25000"/>
                </a:schemeClr>
              </a:solidFill>
              <a:latin typeface="Abadi"/>
            </a:endParaRPr>
          </a:p>
          <a:p>
            <a:pPr marL="800100" lvl="1" indent="-342900">
              <a:lnSpc>
                <a:spcPct val="100000"/>
              </a:lnSpc>
              <a:spcBef>
                <a:spcPts val="1400"/>
              </a:spcBef>
              <a:buFont typeface="Arial" panose="020B0604020202020204" pitchFamily="34" charset="0"/>
              <a:buChar char="•"/>
            </a:pPr>
            <a:r>
              <a:rPr lang="en-US" sz="2000" dirty="0" smtClean="0">
                <a:solidFill>
                  <a:schemeClr val="accent3">
                    <a:lumMod val="25000"/>
                  </a:schemeClr>
                </a:solidFill>
                <a:latin typeface="Abadi"/>
              </a:rPr>
              <a:t>Line chart </a:t>
            </a:r>
            <a:r>
              <a:rPr lang="en-US" sz="2000" dirty="0">
                <a:solidFill>
                  <a:schemeClr val="accent3">
                    <a:lumMod val="25000"/>
                  </a:schemeClr>
                </a:solidFill>
                <a:latin typeface="Abadi"/>
              </a:rPr>
              <a:t>: the launch success yearly trend. </a:t>
            </a:r>
            <a:endParaRPr lang="en-US" sz="2000" dirty="0">
              <a:solidFill>
                <a:schemeClr val="accent3">
                  <a:lumMod val="25000"/>
                </a:schemeClr>
              </a:solidFill>
              <a:latin typeface="Abadi" panose="020B0604020104020204" pitchFamily="34" charset="0"/>
            </a:endParaRPr>
          </a:p>
        </p:txBody>
      </p:sp>
      <p:sp>
        <p:nvSpPr>
          <p:cNvPr id="6" name="Rectangle 5"/>
          <p:cNvSpPr/>
          <p:nvPr/>
        </p:nvSpPr>
        <p:spPr>
          <a:xfrm>
            <a:off x="899709" y="5313927"/>
            <a:ext cx="10822237" cy="923330"/>
          </a:xfrm>
          <a:prstGeom prst="rect">
            <a:avLst/>
          </a:prstGeom>
        </p:spPr>
        <p:txBody>
          <a:bodyPr wrap="square">
            <a:spAutoFit/>
          </a:bodyPr>
          <a:lstStyle/>
          <a:p>
            <a:r>
              <a:rPr lang="en-US" dirty="0" err="1" smtClean="0"/>
              <a:t>Github</a:t>
            </a:r>
            <a:r>
              <a:rPr lang="en-US" dirty="0" smtClean="0"/>
              <a:t> URL: </a:t>
            </a:r>
            <a:r>
              <a:rPr lang="en-US" dirty="0" smtClean="0">
                <a:hlinkClick r:id="rId3"/>
              </a:rPr>
              <a:t>https</a:t>
            </a:r>
            <a:r>
              <a:rPr lang="en-US" dirty="0">
                <a:hlinkClick r:id="rId3"/>
              </a:rPr>
              <a:t>://</a:t>
            </a:r>
            <a:r>
              <a:rPr lang="en-US" dirty="0" smtClean="0">
                <a:hlinkClick r:id="rId3"/>
              </a:rPr>
              <a:t>github.com/sabacoursera/IBM-Capstone-Project/blob/master/Exploratory%20using%20pandas%20and%20marplot.ipynb</a:t>
            </a:r>
            <a:endParaRPr lang="en-US" dirty="0" smtClean="0"/>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a:t>
            </a:r>
            <a:r>
              <a:rPr lang="en-US" sz="2200" dirty="0" smtClean="0">
                <a:solidFill>
                  <a:schemeClr val="accent3">
                    <a:lumMod val="25000"/>
                  </a:schemeClr>
                </a:solidFill>
                <a:latin typeface="Abadi"/>
              </a:rPr>
              <a:t>SQL database and </a:t>
            </a:r>
            <a:r>
              <a:rPr lang="en-US" sz="2200" dirty="0" err="1" smtClean="0">
                <a:solidFill>
                  <a:schemeClr val="accent3">
                    <a:lumMod val="25000"/>
                  </a:schemeClr>
                </a:solidFill>
                <a:latin typeface="Abadi"/>
              </a:rPr>
              <a:t>connectd</a:t>
            </a:r>
            <a:r>
              <a:rPr lang="en-US" sz="2200" dirty="0" smtClean="0">
                <a:solidFill>
                  <a:schemeClr val="accent3">
                    <a:lumMod val="25000"/>
                  </a:schemeClr>
                </a:solidFill>
                <a:latin typeface="Abadi"/>
              </a:rPr>
              <a:t> to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notebook to run queries such as :</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smtClean="0">
                <a:solidFill>
                  <a:schemeClr val="bg2">
                    <a:lumMod val="50000"/>
                  </a:schemeClr>
                </a:solidFill>
                <a:latin typeface="Abadi"/>
              </a:rPr>
              <a:t>The </a:t>
            </a:r>
            <a:r>
              <a:rPr lang="en-US" sz="1700" dirty="0">
                <a:solidFill>
                  <a:schemeClr val="bg2">
                    <a:lumMod val="50000"/>
                  </a:schemeClr>
                </a:solidFill>
                <a:latin typeface="Abadi"/>
              </a:rPr>
              <a:t>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r>
              <a:rPr lang="en-US" sz="1700" dirty="0" smtClean="0">
                <a:solidFill>
                  <a:schemeClr val="bg2">
                    <a:lumMod val="50000"/>
                  </a:schemeClr>
                </a:solidFill>
                <a:latin typeface="Abadi"/>
              </a:rPr>
              <a:t>.</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1"/>
          <p:cNvSpPr/>
          <p:nvPr/>
        </p:nvSpPr>
        <p:spPr>
          <a:xfrm>
            <a:off x="770009" y="5411371"/>
            <a:ext cx="11271427" cy="646331"/>
          </a:xfrm>
          <a:prstGeom prst="rect">
            <a:avLst/>
          </a:prstGeom>
        </p:spPr>
        <p:txBody>
          <a:bodyPr wrap="square">
            <a:spAutoFit/>
          </a:bodyPr>
          <a:lstStyle/>
          <a:p>
            <a:r>
              <a:rPr lang="en-US" dirty="0" err="1" smtClean="0"/>
              <a:t>Github</a:t>
            </a:r>
            <a:r>
              <a:rPr lang="en-US" dirty="0" smtClean="0"/>
              <a:t> URL: </a:t>
            </a:r>
            <a:r>
              <a:rPr lang="en-US" dirty="0" smtClean="0">
                <a:hlinkClick r:id="rId3"/>
              </a:rPr>
              <a:t>https</a:t>
            </a:r>
            <a:r>
              <a:rPr lang="en-US" dirty="0">
                <a:hlinkClick r:id="rId3"/>
              </a:rPr>
              <a:t>://</a:t>
            </a:r>
            <a:r>
              <a:rPr lang="en-US" dirty="0" smtClean="0">
                <a:hlinkClick r:id="rId3"/>
              </a:rPr>
              <a:t>github.com/sabacoursera/IBM-Capstone-Project/blob/master/exploratory%20using%20sql.ipynb</a:t>
            </a:r>
            <a:endParaRPr lang="en-US" dirty="0" smtClean="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r>
              <a:rPr lang="en-US" dirty="0" smtClean="0"/>
              <a:t>Markers, circles, line and marker clusters were used with Folium maps</a:t>
            </a:r>
          </a:p>
          <a:p>
            <a:pPr lvl="1"/>
            <a:r>
              <a:rPr lang="en-US" dirty="0" smtClean="0"/>
              <a:t>Markets indicate points like launch sites</a:t>
            </a:r>
          </a:p>
          <a:p>
            <a:pPr lvl="1"/>
            <a:r>
              <a:rPr lang="en-US" dirty="0" smtClean="0"/>
              <a:t>Circles indicate highlighted areas around specific coordinates, like NASA Johnson Center</a:t>
            </a:r>
          </a:p>
          <a:p>
            <a:pPr lvl="1"/>
            <a:r>
              <a:rPr lang="en-US" dirty="0" smtClean="0"/>
              <a:t>Market clusters indicate groups of evets in each coordinate, like launches in a launch site</a:t>
            </a:r>
          </a:p>
          <a:p>
            <a:pPr lvl="1"/>
            <a:r>
              <a:rPr lang="en-US" dirty="0" smtClean="0"/>
              <a:t>Lines are used to indicate distance between 2 coordinates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Build an Interactive Map with Folium</a:t>
            </a:r>
          </a:p>
        </p:txBody>
      </p:sp>
      <p:sp>
        <p:nvSpPr>
          <p:cNvPr id="2" name="Rectangle 1"/>
          <p:cNvSpPr/>
          <p:nvPr/>
        </p:nvSpPr>
        <p:spPr>
          <a:xfrm>
            <a:off x="183198" y="6025573"/>
            <a:ext cx="10657400" cy="923330"/>
          </a:xfrm>
          <a:prstGeom prst="rect">
            <a:avLst/>
          </a:prstGeom>
        </p:spPr>
        <p:txBody>
          <a:bodyPr wrap="square">
            <a:spAutoFit/>
          </a:bodyPr>
          <a:lstStyle/>
          <a:p>
            <a:r>
              <a:rPr lang="en-US" dirty="0" err="1"/>
              <a:t>Github</a:t>
            </a:r>
            <a:r>
              <a:rPr lang="en-US" dirty="0"/>
              <a:t> URL</a:t>
            </a:r>
            <a:r>
              <a:rPr lang="en-US" dirty="0"/>
              <a:t>: </a:t>
            </a:r>
            <a:r>
              <a:rPr lang="en-US" dirty="0">
                <a:hlinkClick r:id="rId3"/>
              </a:rPr>
              <a:t>https://</a:t>
            </a:r>
            <a:r>
              <a:rPr lang="en-US" dirty="0" smtClean="0">
                <a:hlinkClick r:id="rId3"/>
              </a:rPr>
              <a:t>github.com/sabacoursera/IBM-Capstone-Project/blob/master/Visual%20Analytics%20with%20Folium%20lab.ipynb</a:t>
            </a:r>
            <a:endParaRPr lang="en-US" dirty="0" smtClean="0"/>
          </a:p>
          <a:p>
            <a:r>
              <a:rPr lang="en-US" dirty="0" smtClean="0"/>
              <a:t> </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t>
            </a:r>
            <a:r>
              <a:rPr lang="en-US" dirty="0" smtClean="0">
                <a:solidFill>
                  <a:srgbClr val="0B49CB"/>
                </a:solidFill>
                <a:latin typeface="Abadi"/>
              </a:rPr>
              <a:t>Analysis (Classification</a:t>
            </a:r>
            <a:r>
              <a:rPr lang="en-US" dirty="0">
                <a:solidFill>
                  <a:srgbClr val="0B49CB"/>
                </a:solidFill>
                <a:latin typeface="Abadi"/>
              </a:rPr>
              <a:t>)</a:t>
            </a:r>
          </a:p>
        </p:txBody>
      </p:sp>
      <p:sp>
        <p:nvSpPr>
          <p:cNvPr id="6" name="TextBox 5"/>
          <p:cNvSpPr txBox="1"/>
          <p:nvPr/>
        </p:nvSpPr>
        <p:spPr>
          <a:xfrm>
            <a:off x="47590" y="1919963"/>
            <a:ext cx="2765234" cy="1200329"/>
          </a:xfrm>
          <a:prstGeom prst="rect">
            <a:avLst/>
          </a:prstGeom>
          <a:solidFill>
            <a:schemeClr val="accent6">
              <a:lumMod val="40000"/>
              <a:lumOff val="60000"/>
            </a:schemeClr>
          </a:solidFill>
        </p:spPr>
        <p:txBody>
          <a:bodyPr wrap="square" rtlCol="0">
            <a:spAutoFit/>
          </a:bodyPr>
          <a:lstStyle/>
          <a:p>
            <a:r>
              <a:rPr lang="en-US" dirty="0" smtClean="0"/>
              <a:t>Create a </a:t>
            </a:r>
            <a:r>
              <a:rPr lang="en-US" dirty="0" err="1" smtClean="0"/>
              <a:t>Numpy</a:t>
            </a:r>
            <a:r>
              <a:rPr lang="en-US" dirty="0" smtClean="0"/>
              <a:t> array from the column ‘Class’ in data</a:t>
            </a:r>
          </a:p>
          <a:p>
            <a:endParaRPr lang="en-US" dirty="0" smtClean="0"/>
          </a:p>
          <a:p>
            <a:endParaRPr lang="en-US" dirty="0"/>
          </a:p>
        </p:txBody>
      </p:sp>
      <p:sp>
        <p:nvSpPr>
          <p:cNvPr id="7" name="TextBox 6"/>
          <p:cNvSpPr txBox="1"/>
          <p:nvPr/>
        </p:nvSpPr>
        <p:spPr>
          <a:xfrm>
            <a:off x="3152511" y="1919963"/>
            <a:ext cx="2765234" cy="1200329"/>
          </a:xfrm>
          <a:prstGeom prst="rect">
            <a:avLst/>
          </a:prstGeom>
          <a:solidFill>
            <a:schemeClr val="accent6">
              <a:lumMod val="40000"/>
              <a:lumOff val="60000"/>
            </a:schemeClr>
          </a:solidFill>
        </p:spPr>
        <p:txBody>
          <a:bodyPr wrap="square" rtlCol="0">
            <a:spAutoFit/>
          </a:bodyPr>
          <a:lstStyle/>
          <a:p>
            <a:r>
              <a:rPr lang="en-US" dirty="0" smtClean="0"/>
              <a:t>Standardize the data, then fit </a:t>
            </a:r>
            <a:r>
              <a:rPr lang="en-US" dirty="0"/>
              <a:t>a</a:t>
            </a:r>
            <a:r>
              <a:rPr lang="en-US" dirty="0" smtClean="0"/>
              <a:t>nd transform it</a:t>
            </a:r>
          </a:p>
          <a:p>
            <a:endParaRPr lang="en-US" dirty="0" smtClean="0"/>
          </a:p>
          <a:p>
            <a:endParaRPr lang="en-US" dirty="0"/>
          </a:p>
        </p:txBody>
      </p:sp>
      <p:sp>
        <p:nvSpPr>
          <p:cNvPr id="8" name="TextBox 7"/>
          <p:cNvSpPr txBox="1"/>
          <p:nvPr/>
        </p:nvSpPr>
        <p:spPr>
          <a:xfrm>
            <a:off x="6257432" y="1919963"/>
            <a:ext cx="2765234" cy="1200329"/>
          </a:xfrm>
          <a:prstGeom prst="rect">
            <a:avLst/>
          </a:prstGeom>
          <a:solidFill>
            <a:schemeClr val="accent6">
              <a:lumMod val="40000"/>
              <a:lumOff val="60000"/>
            </a:schemeClr>
          </a:solidFill>
        </p:spPr>
        <p:txBody>
          <a:bodyPr wrap="square" rtlCol="0">
            <a:spAutoFit/>
          </a:bodyPr>
          <a:lstStyle/>
          <a:p>
            <a:r>
              <a:rPr lang="en-US" dirty="0" smtClean="0"/>
              <a:t>Split the data into training and test sets </a:t>
            </a:r>
          </a:p>
          <a:p>
            <a:endParaRPr lang="en-US" dirty="0" smtClean="0"/>
          </a:p>
          <a:p>
            <a:endParaRPr lang="en-US" dirty="0"/>
          </a:p>
        </p:txBody>
      </p:sp>
      <p:sp>
        <p:nvSpPr>
          <p:cNvPr id="9" name="TextBox 8"/>
          <p:cNvSpPr txBox="1"/>
          <p:nvPr/>
        </p:nvSpPr>
        <p:spPr>
          <a:xfrm>
            <a:off x="56588" y="3489222"/>
            <a:ext cx="2765234" cy="1477328"/>
          </a:xfrm>
          <a:prstGeom prst="rect">
            <a:avLst/>
          </a:prstGeom>
          <a:solidFill>
            <a:schemeClr val="accent6">
              <a:lumMod val="40000"/>
              <a:lumOff val="60000"/>
            </a:schemeClr>
          </a:solidFill>
        </p:spPr>
        <p:txBody>
          <a:bodyPr wrap="square" rtlCol="0">
            <a:spAutoFit/>
          </a:bodyPr>
          <a:lstStyle/>
          <a:p>
            <a:r>
              <a:rPr lang="en-US" dirty="0" smtClean="0"/>
              <a:t>Find the methods which performs best by examining the </a:t>
            </a:r>
            <a:r>
              <a:rPr lang="en-US" dirty="0" err="1" smtClean="0"/>
              <a:t>Jaccard_score</a:t>
            </a:r>
            <a:r>
              <a:rPr lang="en-US" dirty="0" smtClean="0"/>
              <a:t> and F1_score metrics</a:t>
            </a:r>
            <a:endParaRPr lang="en-US" dirty="0"/>
          </a:p>
          <a:p>
            <a:endParaRPr lang="en-US" dirty="0"/>
          </a:p>
        </p:txBody>
      </p:sp>
      <p:sp>
        <p:nvSpPr>
          <p:cNvPr id="10" name="TextBox 9"/>
          <p:cNvSpPr txBox="1"/>
          <p:nvPr/>
        </p:nvSpPr>
        <p:spPr>
          <a:xfrm>
            <a:off x="3358309" y="3499047"/>
            <a:ext cx="2765234" cy="1477328"/>
          </a:xfrm>
          <a:prstGeom prst="rect">
            <a:avLst/>
          </a:prstGeom>
          <a:solidFill>
            <a:schemeClr val="accent6">
              <a:lumMod val="40000"/>
              <a:lumOff val="60000"/>
            </a:schemeClr>
          </a:solidFill>
        </p:spPr>
        <p:txBody>
          <a:bodyPr wrap="square" rtlCol="0">
            <a:spAutoFit/>
          </a:bodyPr>
          <a:lstStyle/>
          <a:p>
            <a:r>
              <a:rPr lang="en-US" dirty="0" smtClean="0"/>
              <a:t>Examine the confusion matrix for all models</a:t>
            </a:r>
          </a:p>
          <a:p>
            <a:endParaRPr lang="en-US" dirty="0"/>
          </a:p>
          <a:p>
            <a:endParaRPr lang="en-US" dirty="0" smtClean="0"/>
          </a:p>
          <a:p>
            <a:endParaRPr lang="en-US" dirty="0"/>
          </a:p>
        </p:txBody>
      </p:sp>
      <p:sp>
        <p:nvSpPr>
          <p:cNvPr id="11" name="TextBox 10"/>
          <p:cNvSpPr txBox="1"/>
          <p:nvPr/>
        </p:nvSpPr>
        <p:spPr>
          <a:xfrm>
            <a:off x="6526323" y="3423482"/>
            <a:ext cx="2765234" cy="1477328"/>
          </a:xfrm>
          <a:prstGeom prst="rect">
            <a:avLst/>
          </a:prstGeom>
          <a:solidFill>
            <a:schemeClr val="accent6">
              <a:lumMod val="40000"/>
              <a:lumOff val="60000"/>
            </a:schemeClr>
          </a:solidFill>
        </p:spPr>
        <p:txBody>
          <a:bodyPr wrap="square" rtlCol="0">
            <a:spAutoFit/>
          </a:bodyPr>
          <a:lstStyle/>
          <a:p>
            <a:r>
              <a:rPr lang="en-US" dirty="0" smtClean="0"/>
              <a:t>Calculate the accuracy on the test data using the </a:t>
            </a:r>
            <a:r>
              <a:rPr lang="en-US" dirty="0" err="1" smtClean="0"/>
              <a:t>method.score</a:t>
            </a:r>
            <a:r>
              <a:rPr lang="en-US" dirty="0" smtClean="0"/>
              <a:t>() for all models</a:t>
            </a:r>
          </a:p>
          <a:p>
            <a:endParaRPr lang="en-US" dirty="0"/>
          </a:p>
        </p:txBody>
      </p:sp>
      <p:sp>
        <p:nvSpPr>
          <p:cNvPr id="12" name="TextBox 11"/>
          <p:cNvSpPr txBox="1"/>
          <p:nvPr/>
        </p:nvSpPr>
        <p:spPr>
          <a:xfrm>
            <a:off x="9519877" y="1919963"/>
            <a:ext cx="2614670" cy="1200329"/>
          </a:xfrm>
          <a:prstGeom prst="rect">
            <a:avLst/>
          </a:prstGeom>
          <a:solidFill>
            <a:schemeClr val="accent6">
              <a:lumMod val="40000"/>
              <a:lumOff val="60000"/>
            </a:schemeClr>
          </a:solidFill>
        </p:spPr>
        <p:txBody>
          <a:bodyPr wrap="square" rtlCol="0">
            <a:spAutoFit/>
          </a:bodyPr>
          <a:lstStyle/>
          <a:p>
            <a:r>
              <a:rPr lang="en-US" dirty="0" smtClean="0"/>
              <a:t>Create a </a:t>
            </a:r>
            <a:r>
              <a:rPr lang="en-US" dirty="0" err="1" smtClean="0"/>
              <a:t>GridSearchCV</a:t>
            </a:r>
            <a:r>
              <a:rPr lang="en-US" dirty="0" smtClean="0"/>
              <a:t> object with cv=10 to find the best parameters</a:t>
            </a:r>
          </a:p>
          <a:p>
            <a:endParaRPr lang="en-US" dirty="0"/>
          </a:p>
        </p:txBody>
      </p:sp>
      <p:sp>
        <p:nvSpPr>
          <p:cNvPr id="13" name="Right Arrow 12"/>
          <p:cNvSpPr/>
          <p:nvPr/>
        </p:nvSpPr>
        <p:spPr>
          <a:xfrm>
            <a:off x="2482318" y="2302525"/>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5639316" y="2345304"/>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0800000">
            <a:off x="2688116" y="3780508"/>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10800000">
            <a:off x="5856130" y="3773802"/>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5400000">
            <a:off x="10666811" y="2983747"/>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8801300" y="2341503"/>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471493" y="3423510"/>
            <a:ext cx="2685615" cy="1477328"/>
          </a:xfrm>
          <a:prstGeom prst="rect">
            <a:avLst/>
          </a:prstGeom>
          <a:solidFill>
            <a:schemeClr val="accent6">
              <a:lumMod val="40000"/>
              <a:lumOff val="60000"/>
            </a:schemeClr>
          </a:solidFill>
        </p:spPr>
        <p:txBody>
          <a:bodyPr wrap="square" rtlCol="0">
            <a:spAutoFit/>
          </a:bodyPr>
          <a:lstStyle/>
          <a:p>
            <a:r>
              <a:rPr lang="en-US" dirty="0" smtClean="0"/>
              <a:t>Apply </a:t>
            </a:r>
            <a:r>
              <a:rPr lang="en-US" dirty="0" err="1" smtClean="0"/>
              <a:t>GridSearchCV</a:t>
            </a:r>
            <a:r>
              <a:rPr lang="en-US" dirty="0" smtClean="0"/>
              <a:t> on </a:t>
            </a:r>
            <a:r>
              <a:rPr lang="en-US" dirty="0" err="1" smtClean="0"/>
              <a:t>LogReg</a:t>
            </a:r>
            <a:r>
              <a:rPr lang="en-US" dirty="0" smtClean="0"/>
              <a:t>, SVM, Decision Tree and KNN Models</a:t>
            </a:r>
          </a:p>
          <a:p>
            <a:endParaRPr lang="en-US" dirty="0" smtClean="0"/>
          </a:p>
          <a:p>
            <a:endParaRPr lang="en-US" dirty="0"/>
          </a:p>
        </p:txBody>
      </p:sp>
      <p:sp>
        <p:nvSpPr>
          <p:cNvPr id="2" name="Rectangle 1"/>
          <p:cNvSpPr/>
          <p:nvPr/>
        </p:nvSpPr>
        <p:spPr>
          <a:xfrm>
            <a:off x="763964" y="5764727"/>
            <a:ext cx="11097835" cy="923330"/>
          </a:xfrm>
          <a:prstGeom prst="rect">
            <a:avLst/>
          </a:prstGeom>
        </p:spPr>
        <p:txBody>
          <a:bodyPr wrap="square">
            <a:spAutoFit/>
          </a:bodyPr>
          <a:lstStyle/>
          <a:p>
            <a:r>
              <a:rPr lang="en-US" dirty="0" smtClean="0"/>
              <a:t>GitHub URL: </a:t>
            </a:r>
            <a:r>
              <a:rPr lang="en-US" dirty="0" smtClean="0">
                <a:hlinkClick r:id="rId3"/>
              </a:rPr>
              <a:t>https</a:t>
            </a:r>
            <a:r>
              <a:rPr lang="en-US" dirty="0">
                <a:hlinkClick r:id="rId3"/>
              </a:rPr>
              <a:t>://</a:t>
            </a:r>
            <a:r>
              <a:rPr lang="en-US" dirty="0" smtClean="0">
                <a:hlinkClick r:id="rId3"/>
              </a:rPr>
              <a:t>github.com/sabacoursera/IBM-Capstone-Project/blob/master/machine%20learning%20predictions.ipynb</a:t>
            </a:r>
            <a:endParaRPr lang="en-US" dirty="0" smtClean="0"/>
          </a:p>
          <a:p>
            <a:endParaRPr lang="en-US" dirty="0"/>
          </a:p>
        </p:txBody>
      </p:sp>
      <p:sp>
        <p:nvSpPr>
          <p:cNvPr id="20" name="Right Arrow 19"/>
          <p:cNvSpPr/>
          <p:nvPr/>
        </p:nvSpPr>
        <p:spPr>
          <a:xfrm rot="10800000">
            <a:off x="8850151" y="3809485"/>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641513"/>
            <a:ext cx="10592999" cy="138304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a:t>
            </a:r>
            <a:r>
              <a:rPr lang="en-US" sz="2200" dirty="0" smtClean="0">
                <a:solidFill>
                  <a:schemeClr val="accent3">
                    <a:lumMod val="25000"/>
                  </a:schemeClr>
                </a:solidFill>
                <a:latin typeface="Abadi" panose="020B0604020104020204" pitchFamily="34" charset="0"/>
              </a:rPr>
              <a:t>that the earliest flights all failed while the latest flight all succeeded</a:t>
            </a:r>
          </a:p>
          <a:p>
            <a:pPr>
              <a:lnSpc>
                <a:spcPct val="100000"/>
              </a:lnSpc>
              <a:spcBef>
                <a:spcPts val="1400"/>
              </a:spcBef>
            </a:pPr>
            <a:r>
              <a:rPr lang="en-US" sz="2200" dirty="0">
                <a:solidFill>
                  <a:schemeClr val="accent3">
                    <a:lumMod val="25000"/>
                  </a:schemeClr>
                </a:solidFill>
                <a:latin typeface="Abadi" panose="020B0604020104020204" pitchFamily="34" charset="0"/>
              </a:rPr>
              <a:t>KSC LC-39A and VAFB SLC 4E </a:t>
            </a:r>
            <a:r>
              <a:rPr lang="en-US" sz="2200" dirty="0" smtClean="0">
                <a:solidFill>
                  <a:schemeClr val="accent3">
                    <a:lumMod val="25000"/>
                  </a:schemeClr>
                </a:solidFill>
                <a:latin typeface="Abadi" panose="020B0604020104020204" pitchFamily="34" charset="0"/>
              </a:rPr>
              <a:t>have higher success rates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p:cNvPicPr>
            <a:picLocks noChangeAspect="1"/>
          </p:cNvPicPr>
          <p:nvPr/>
        </p:nvPicPr>
        <p:blipFill>
          <a:blip r:embed="rId4"/>
          <a:stretch>
            <a:fillRect/>
          </a:stretch>
        </p:blipFill>
        <p:spPr>
          <a:xfrm>
            <a:off x="300497" y="3487936"/>
            <a:ext cx="11721948" cy="244085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endParaRPr lang="en-US" sz="3200" kern="1200" dirty="0">
              <a:solidFill>
                <a:srgbClr val="0B49CB"/>
              </a:solidFill>
              <a:latin typeface="Abadi" panose="020B0604020104020204" pitchFamily="34" charset="0"/>
              <a:ea typeface="+mj-ea"/>
              <a:cs typeface="+mj-cs"/>
            </a:endParaRPr>
          </a:p>
        </p:txBody>
      </p:sp>
      <p:sp>
        <p:nvSpPr>
          <p:cNvPr id="9" name="Title 8"/>
          <p:cNvSpPr>
            <a:spLocks noGrp="1"/>
          </p:cNvSpPr>
          <p:nvPr>
            <p:ph type="title"/>
          </p:nvPr>
        </p:nvSpPr>
        <p:spPr/>
        <p:txBody>
          <a:bodyPr/>
          <a:lstStyle/>
          <a:p>
            <a:r>
              <a:rPr lang="en-US" dirty="0">
                <a:solidFill>
                  <a:srgbClr val="0B49CB"/>
                </a:solidFill>
                <a:latin typeface="Abadi" panose="020B0604020104020204" pitchFamily="34" charset="0"/>
              </a:rPr>
              <a:t>Payload vs. Launch Site</a:t>
            </a:r>
            <a:br>
              <a:rPr lang="en-US" dirty="0">
                <a:solidFill>
                  <a:srgbClr val="0B49CB"/>
                </a:solidFill>
                <a:latin typeface="Abadi" panose="020B0604020104020204" pitchFamily="34" charset="0"/>
              </a:rPr>
            </a:br>
            <a:endParaRPr lang="en-US" dirty="0"/>
          </a:p>
        </p:txBody>
      </p:sp>
      <p:sp>
        <p:nvSpPr>
          <p:cNvPr id="10" name="Content Placeholder 9"/>
          <p:cNvSpPr>
            <a:spLocks noGrp="1"/>
          </p:cNvSpPr>
          <p:nvPr>
            <p:ph idx="1"/>
          </p:nvPr>
        </p:nvSpPr>
        <p:spPr>
          <a:xfrm>
            <a:off x="635001" y="1541014"/>
            <a:ext cx="10515600" cy="4351338"/>
          </a:xfrm>
        </p:spPr>
        <p:txBody>
          <a:bodyPr/>
          <a:lstStyle/>
          <a:p>
            <a:r>
              <a:rPr lang="en-US" dirty="0">
                <a:latin typeface="-apple-system"/>
              </a:rPr>
              <a:t>For the VAFB-SLC </a:t>
            </a:r>
            <a:r>
              <a:rPr lang="en-US" dirty="0" smtClean="0">
                <a:latin typeface="-apple-system"/>
              </a:rPr>
              <a:t>launch site </a:t>
            </a:r>
            <a:r>
              <a:rPr lang="en-US" dirty="0">
                <a:latin typeface="-apple-system"/>
              </a:rPr>
              <a:t>there are no rockets launched for </a:t>
            </a:r>
            <a:r>
              <a:rPr lang="en-US" dirty="0" smtClean="0">
                <a:latin typeface="-apple-system"/>
              </a:rPr>
              <a:t>heavy payload mass, greater </a:t>
            </a:r>
            <a:r>
              <a:rPr lang="en-US" dirty="0">
                <a:latin typeface="-apple-system"/>
              </a:rPr>
              <a:t>than </a:t>
            </a:r>
            <a:r>
              <a:rPr lang="en-US" dirty="0" smtClean="0">
                <a:latin typeface="-apple-system"/>
              </a:rPr>
              <a:t>10000 kg.</a:t>
            </a:r>
            <a:endParaRPr lang="en-US" dirty="0"/>
          </a:p>
          <a:p>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121985" y="2963538"/>
            <a:ext cx="11541631" cy="254244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6163" y="1782763"/>
            <a:ext cx="11145837" cy="4394200"/>
          </a:xfrm>
          <a:prstGeom prst="rect">
            <a:avLst/>
          </a:prstGeom>
        </p:spPr>
        <p:txBody>
          <a:bodyPr vert="horz" lIns="91440" tIns="45720" rIns="91440" bIns="45720" rtlCol="0">
            <a:normAutofit/>
          </a:bodyPr>
          <a:lstStyle/>
          <a:p>
            <a:pPr>
              <a:spcBef>
                <a:spcPts val="1400"/>
              </a:spcBef>
            </a:pPr>
            <a:r>
              <a:rPr lang="en-US" dirty="0"/>
              <a:t>ES-L1, GEO, HEO, SSO has highest </a:t>
            </a:r>
            <a:r>
              <a:rPr lang="en-US" dirty="0" smtClean="0"/>
              <a:t>Success </a:t>
            </a:r>
            <a:r>
              <a:rPr lang="en-US" dirty="0"/>
              <a:t>rates. SO has poorest.</a:t>
            </a:r>
            <a:endParaRPr lang="en-US" sz="2000" dirty="0"/>
          </a:p>
        </p:txBody>
      </p:sp>
      <p:pic>
        <p:nvPicPr>
          <p:cNvPr id="6" name="Picture 5"/>
          <p:cNvPicPr>
            <a:picLocks noChangeAspect="1"/>
          </p:cNvPicPr>
          <p:nvPr/>
        </p:nvPicPr>
        <p:blipFill>
          <a:blip r:embed="rId2"/>
          <a:stretch>
            <a:fillRect/>
          </a:stretch>
        </p:blipFill>
        <p:spPr>
          <a:xfrm>
            <a:off x="1575413" y="2383686"/>
            <a:ext cx="4908622" cy="379327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smtClean="0">
                <a:solidFill>
                  <a:schemeClr val="accent3">
                    <a:lumMod val="25000"/>
                  </a:schemeClr>
                </a:solidFill>
                <a:latin typeface="Abadi"/>
              </a:rPr>
              <a:t>Conclusion</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Rectangle 1"/>
          <p:cNvSpPr/>
          <p:nvPr/>
        </p:nvSpPr>
        <p:spPr>
          <a:xfrm>
            <a:off x="770010" y="1768454"/>
            <a:ext cx="10907869" cy="646331"/>
          </a:xfrm>
          <a:prstGeom prst="rect">
            <a:avLst/>
          </a:prstGeom>
        </p:spPr>
        <p:txBody>
          <a:bodyPr wrap="square">
            <a:spAutoFit/>
          </a:bodyPr>
          <a:lstStyle/>
          <a:p>
            <a:r>
              <a:rPr lang="en-US" dirty="0" smtClean="0">
                <a:latin typeface="-apple-system"/>
              </a:rPr>
              <a:t>In the </a:t>
            </a:r>
            <a:r>
              <a:rPr lang="en-US" dirty="0">
                <a:latin typeface="-apple-system"/>
              </a:rPr>
              <a:t>LEO orbit the Success appears related to the number of flights; on the other hand, there seems to be no relationship between flight number when in GTO orbit.</a:t>
            </a:r>
            <a:endParaRPr lang="en-US" dirty="0"/>
          </a:p>
        </p:txBody>
      </p:sp>
      <p:pic>
        <p:nvPicPr>
          <p:cNvPr id="7" name="Picture 6"/>
          <p:cNvPicPr>
            <a:picLocks noChangeAspect="1"/>
          </p:cNvPicPr>
          <p:nvPr/>
        </p:nvPicPr>
        <p:blipFill>
          <a:blip r:embed="rId4"/>
          <a:stretch>
            <a:fillRect/>
          </a:stretch>
        </p:blipFill>
        <p:spPr>
          <a:xfrm>
            <a:off x="1487275" y="2716087"/>
            <a:ext cx="5689473" cy="396311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9162" y="1588772"/>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 However for GTO we cannot distinguish this well as both positive landing rate and negative landing(unsuccessful mission) are both there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2996488" y="2853369"/>
            <a:ext cx="4531017" cy="374022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1860" y="1544422"/>
            <a:ext cx="11534660"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6" name="Picture 5"/>
          <p:cNvPicPr>
            <a:picLocks noChangeAspect="1"/>
          </p:cNvPicPr>
          <p:nvPr/>
        </p:nvPicPr>
        <p:blipFill>
          <a:blip r:embed="rId2"/>
          <a:stretch>
            <a:fillRect/>
          </a:stretch>
        </p:blipFill>
        <p:spPr>
          <a:xfrm>
            <a:off x="1785496" y="2854325"/>
            <a:ext cx="6248400" cy="3867150"/>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8809" y="1631373"/>
            <a:ext cx="11545677"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a:t>
            </a:r>
            <a:r>
              <a:rPr lang="en-US" sz="2200" dirty="0" smtClean="0">
                <a:latin typeface="Abadi" panose="020B0604020104020204" pitchFamily="34" charset="0"/>
              </a:rPr>
              <a:t>the SQL Query to select distinct launch sites from SPACEXTBL to </a:t>
            </a:r>
            <a:r>
              <a:rPr lang="en-US" sz="2200" dirty="0">
                <a:latin typeface="Abadi" panose="020B0604020104020204" pitchFamily="34" charset="0"/>
              </a:rPr>
              <a:t>show only unique launch sites from the SpaceX data.</a:t>
            </a:r>
          </a:p>
          <a:p>
            <a:pPr>
              <a:spcBef>
                <a:spcPts val="1400"/>
              </a:spcBef>
            </a:pPr>
            <a:endParaRPr lang="en-US" sz="2000" dirty="0"/>
          </a:p>
        </p:txBody>
      </p:sp>
      <p:pic>
        <p:nvPicPr>
          <p:cNvPr id="2" name="Picture 1"/>
          <p:cNvPicPr>
            <a:picLocks noChangeAspect="1"/>
          </p:cNvPicPr>
          <p:nvPr/>
        </p:nvPicPr>
        <p:blipFill>
          <a:blip r:embed="rId2"/>
          <a:stretch>
            <a:fillRect/>
          </a:stretch>
        </p:blipFill>
        <p:spPr>
          <a:xfrm>
            <a:off x="990887" y="3719512"/>
            <a:ext cx="1552575" cy="2162175"/>
          </a:xfrm>
          <a:prstGeom prst="rect">
            <a:avLst/>
          </a:prstGeom>
        </p:spPr>
      </p:pic>
      <p:pic>
        <p:nvPicPr>
          <p:cNvPr id="7" name="Picture 6"/>
          <p:cNvPicPr>
            <a:picLocks noChangeAspect="1"/>
          </p:cNvPicPr>
          <p:nvPr/>
        </p:nvPicPr>
        <p:blipFill>
          <a:blip r:embed="rId3"/>
          <a:stretch>
            <a:fillRect/>
          </a:stretch>
        </p:blipFill>
        <p:spPr>
          <a:xfrm>
            <a:off x="934368" y="2847974"/>
            <a:ext cx="7705725" cy="581025"/>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5313305"/>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375919" y="1645582"/>
            <a:ext cx="11524122" cy="3822107"/>
          </a:xfrm>
          <a:prstGeom prst="rect">
            <a:avLst/>
          </a:prstGeom>
        </p:spPr>
      </p:pic>
      <p:sp>
        <p:nvSpPr>
          <p:cNvPr id="7" name="Rounded Rectangle 6"/>
          <p:cNvSpPr/>
          <p:nvPr/>
        </p:nvSpPr>
        <p:spPr>
          <a:xfrm>
            <a:off x="369496" y="2097273"/>
            <a:ext cx="9827045" cy="37457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556582" y="2910681"/>
            <a:ext cx="11385703" cy="2181225"/>
          </a:xfrm>
          <a:prstGeom prst="rect">
            <a:avLst/>
          </a:prstGeom>
        </p:spPr>
      </p:pic>
      <p:sp>
        <p:nvSpPr>
          <p:cNvPr id="7" name="Rounded Rectangle 6"/>
          <p:cNvSpPr/>
          <p:nvPr/>
        </p:nvSpPr>
        <p:spPr>
          <a:xfrm>
            <a:off x="729281" y="3626719"/>
            <a:ext cx="9827045" cy="47155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505710" y="-98763"/>
            <a:ext cx="10257770"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5710" y="1920607"/>
            <a:ext cx="10136584"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2" name="Picture 1"/>
          <p:cNvPicPr>
            <a:picLocks noChangeAspect="1"/>
          </p:cNvPicPr>
          <p:nvPr/>
        </p:nvPicPr>
        <p:blipFill>
          <a:blip r:embed="rId2"/>
          <a:stretch>
            <a:fillRect/>
          </a:stretch>
        </p:blipFill>
        <p:spPr>
          <a:xfrm>
            <a:off x="344392" y="2801440"/>
            <a:ext cx="11344505" cy="2466975"/>
          </a:xfrm>
          <a:prstGeom prst="rect">
            <a:avLst/>
          </a:prstGeom>
        </p:spPr>
      </p:pic>
      <p:sp>
        <p:nvSpPr>
          <p:cNvPr id="9" name="Rounded Rectangle 8"/>
          <p:cNvSpPr/>
          <p:nvPr/>
        </p:nvSpPr>
        <p:spPr>
          <a:xfrm>
            <a:off x="344392" y="3660353"/>
            <a:ext cx="11113580" cy="5701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2708" y="1802827"/>
            <a:ext cx="11548533"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observed that the dates of the first successful landing outcome on ground pad was 22</a:t>
            </a:r>
            <a:r>
              <a:rPr lang="en-US" sz="2000" baseline="30000" dirty="0">
                <a:latin typeface="Abadi" panose="020B0604020104020204" pitchFamily="34" charset="0"/>
              </a:rPr>
              <a:t>nd</a:t>
            </a:r>
            <a:r>
              <a:rPr lang="en-US" sz="2000" dirty="0">
                <a:latin typeface="Abadi" panose="020B0604020104020204" pitchFamily="34" charset="0"/>
              </a:rPr>
              <a:t> December 2015</a:t>
            </a:r>
          </a:p>
        </p:txBody>
      </p:sp>
      <p:pic>
        <p:nvPicPr>
          <p:cNvPr id="2" name="Picture 1"/>
          <p:cNvPicPr>
            <a:picLocks noChangeAspect="1"/>
          </p:cNvPicPr>
          <p:nvPr/>
        </p:nvPicPr>
        <p:blipFill>
          <a:blip r:embed="rId2"/>
          <a:stretch>
            <a:fillRect/>
          </a:stretch>
        </p:blipFill>
        <p:spPr>
          <a:xfrm>
            <a:off x="772902" y="3018593"/>
            <a:ext cx="10023628" cy="1962668"/>
          </a:xfrm>
          <a:prstGeom prst="rect">
            <a:avLst/>
          </a:prstGeom>
        </p:spPr>
      </p:pic>
      <p:sp>
        <p:nvSpPr>
          <p:cNvPr id="16" name="Rounded Rectangle 15"/>
          <p:cNvSpPr/>
          <p:nvPr/>
        </p:nvSpPr>
        <p:spPr>
          <a:xfrm>
            <a:off x="772902" y="3660353"/>
            <a:ext cx="10685070" cy="5701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9658" y="1782763"/>
            <a:ext cx="1176234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pic>
        <p:nvPicPr>
          <p:cNvPr id="2" name="Picture 1"/>
          <p:cNvPicPr>
            <a:picLocks noChangeAspect="1"/>
          </p:cNvPicPr>
          <p:nvPr/>
        </p:nvPicPr>
        <p:blipFill>
          <a:blip r:embed="rId2"/>
          <a:stretch>
            <a:fillRect/>
          </a:stretch>
        </p:blipFill>
        <p:spPr>
          <a:xfrm>
            <a:off x="734458" y="2881441"/>
            <a:ext cx="10447663" cy="2893884"/>
          </a:xfrm>
          <a:prstGeom prst="rect">
            <a:avLst/>
          </a:prstGeom>
        </p:spPr>
      </p:pic>
      <p:sp>
        <p:nvSpPr>
          <p:cNvPr id="14" name="Rounded Rectangle 13"/>
          <p:cNvSpPr/>
          <p:nvPr/>
        </p:nvSpPr>
        <p:spPr>
          <a:xfrm>
            <a:off x="772902" y="3619106"/>
            <a:ext cx="10685070" cy="5701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782763"/>
            <a:ext cx="11548533"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3" name="Picture 2"/>
          <p:cNvPicPr>
            <a:picLocks noChangeAspect="1"/>
          </p:cNvPicPr>
          <p:nvPr/>
        </p:nvPicPr>
        <p:blipFill>
          <a:blip r:embed="rId2"/>
          <a:stretch>
            <a:fillRect/>
          </a:stretch>
        </p:blipFill>
        <p:spPr>
          <a:xfrm>
            <a:off x="441765" y="2643203"/>
            <a:ext cx="11346284" cy="1919272"/>
          </a:xfrm>
          <a:prstGeom prst="rect">
            <a:avLst/>
          </a:prstGeom>
        </p:spPr>
      </p:pic>
      <p:sp>
        <p:nvSpPr>
          <p:cNvPr id="14" name="Rounded Rectangle 13"/>
          <p:cNvSpPr/>
          <p:nvPr/>
        </p:nvSpPr>
        <p:spPr>
          <a:xfrm>
            <a:off x="441764" y="3200465"/>
            <a:ext cx="11016207" cy="5701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8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Building an interactive map with Folium</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Building a dashboard with </a:t>
            </a:r>
            <a:r>
              <a:rPr lang="en-US" sz="1800" dirty="0" err="1" smtClean="0">
                <a:solidFill>
                  <a:schemeClr val="accent3">
                    <a:lumMod val="25000"/>
                  </a:schemeClr>
                </a:solidFill>
                <a:latin typeface="Abadi" panose="020B0604020104020204" pitchFamily="34" charset="0"/>
              </a:rPr>
              <a:t>Plotly</a:t>
            </a:r>
            <a:r>
              <a:rPr lang="en-US" sz="1800" dirty="0" smtClean="0">
                <a:solidFill>
                  <a:schemeClr val="accent3">
                    <a:lumMod val="25000"/>
                  </a:schemeClr>
                </a:solidFill>
                <a:latin typeface="Abadi" panose="020B0604020104020204" pitchFamily="34" charset="0"/>
              </a:rPr>
              <a:t> Dash</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Predictive analysis </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a:t>
            </a:r>
            <a:r>
              <a:rPr lang="en-US" sz="1800" dirty="0" smtClean="0">
                <a:solidFill>
                  <a:schemeClr val="accent3">
                    <a:lumMod val="25000"/>
                  </a:schemeClr>
                </a:solidFill>
                <a:latin typeface="Abadi" panose="020B0604020104020204" pitchFamily="34" charset="0"/>
              </a:rPr>
              <a:t>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t>
            </a:r>
            <a:r>
              <a:rPr lang="en-US" sz="1800" dirty="0" smtClean="0">
                <a:solidFill>
                  <a:schemeClr val="accent3">
                    <a:lumMod val="25000"/>
                  </a:schemeClr>
                </a:solidFill>
                <a:latin typeface="Abadi" panose="020B0604020104020204" pitchFamily="34" charset="0"/>
              </a:rPr>
              <a:t>analytics demo </a:t>
            </a:r>
            <a:r>
              <a:rPr lang="en-US" sz="1800" dirty="0">
                <a:solidFill>
                  <a:schemeClr val="accent3">
                    <a:lumMod val="25000"/>
                  </a:schemeClr>
                </a:solidFill>
                <a:latin typeface="Abadi" panose="020B0604020104020204" pitchFamily="34" charset="0"/>
              </a:rPr>
              <a:t>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397525" y="146892"/>
            <a:ext cx="9826128"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30</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8809" y="1457266"/>
            <a:ext cx="11248222" cy="3908425"/>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determined the booster that have carried the maximum payload using a subquery in the </a:t>
            </a:r>
            <a:r>
              <a:rPr lang="en-US" sz="2000" b="1" dirty="0">
                <a:latin typeface="Abadi" panose="020B0604020104020204" pitchFamily="34" charset="0"/>
              </a:rPr>
              <a:t>WHERE</a:t>
            </a:r>
            <a:r>
              <a:rPr lang="en-US" sz="2000" dirty="0">
                <a:latin typeface="Abadi" panose="020B0604020104020204" pitchFamily="34" charset="0"/>
              </a:rPr>
              <a:t> clause and the </a:t>
            </a:r>
            <a:r>
              <a:rPr lang="en-US" sz="2000" b="1" dirty="0">
                <a:latin typeface="Abadi" panose="020B0604020104020204" pitchFamily="34" charset="0"/>
              </a:rPr>
              <a:t>MAX() </a:t>
            </a:r>
            <a:r>
              <a:rPr lang="en-US" sz="2000" dirty="0">
                <a:latin typeface="Abadi" panose="020B0604020104020204" pitchFamily="34" charset="0"/>
              </a:rPr>
              <a:t>function.</a:t>
            </a:r>
          </a:p>
        </p:txBody>
      </p:sp>
      <p:pic>
        <p:nvPicPr>
          <p:cNvPr id="2" name="Picture 1"/>
          <p:cNvPicPr>
            <a:picLocks noChangeAspect="1"/>
          </p:cNvPicPr>
          <p:nvPr/>
        </p:nvPicPr>
        <p:blipFill>
          <a:blip r:embed="rId2"/>
          <a:stretch>
            <a:fillRect/>
          </a:stretch>
        </p:blipFill>
        <p:spPr>
          <a:xfrm>
            <a:off x="726855" y="2198080"/>
            <a:ext cx="9359517" cy="4640869"/>
          </a:xfrm>
          <a:prstGeom prst="rect">
            <a:avLst/>
          </a:prstGeom>
        </p:spPr>
      </p:pic>
      <p:sp>
        <p:nvSpPr>
          <p:cNvPr id="9" name="Rounded Rectangle 8"/>
          <p:cNvSpPr/>
          <p:nvPr/>
        </p:nvSpPr>
        <p:spPr>
          <a:xfrm>
            <a:off x="644816" y="2788105"/>
            <a:ext cx="11016207" cy="5701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075" y="1825625"/>
            <a:ext cx="1133792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4"/>
          <a:stretch>
            <a:fillRect/>
          </a:stretch>
        </p:blipFill>
        <p:spPr>
          <a:xfrm>
            <a:off x="283864" y="3062690"/>
            <a:ext cx="11793893" cy="2515919"/>
          </a:xfrm>
          <a:prstGeom prst="rect">
            <a:avLst/>
          </a:prstGeom>
        </p:spPr>
      </p:pic>
      <p:sp>
        <p:nvSpPr>
          <p:cNvPr id="7" name="Rounded Rectangle 6"/>
          <p:cNvSpPr/>
          <p:nvPr/>
        </p:nvSpPr>
        <p:spPr>
          <a:xfrm>
            <a:off x="283864" y="3856741"/>
            <a:ext cx="11016207" cy="5701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5164" y="1546483"/>
            <a:ext cx="11548533"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2" name="Picture 1"/>
          <p:cNvPicPr>
            <a:picLocks noChangeAspect="1"/>
          </p:cNvPicPr>
          <p:nvPr/>
        </p:nvPicPr>
        <p:blipFill>
          <a:blip r:embed="rId2"/>
          <a:stretch>
            <a:fillRect/>
          </a:stretch>
        </p:blipFill>
        <p:spPr>
          <a:xfrm>
            <a:off x="643467" y="3197146"/>
            <a:ext cx="7290824" cy="3560571"/>
          </a:xfrm>
          <a:prstGeom prst="rect">
            <a:avLst/>
          </a:prstGeom>
        </p:spPr>
      </p:pic>
      <p:sp>
        <p:nvSpPr>
          <p:cNvPr id="14" name="Rounded Rectangle 13"/>
          <p:cNvSpPr/>
          <p:nvPr/>
        </p:nvSpPr>
        <p:spPr>
          <a:xfrm>
            <a:off x="643467" y="3927067"/>
            <a:ext cx="7119471" cy="5701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239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Picture 3"/>
          <p:cNvPicPr>
            <a:picLocks noChangeAspect="1"/>
          </p:cNvPicPr>
          <p:nvPr/>
        </p:nvPicPr>
        <p:blipFill>
          <a:blip r:embed="rId3"/>
          <a:stretch>
            <a:fillRect/>
          </a:stretch>
        </p:blipFill>
        <p:spPr>
          <a:xfrm>
            <a:off x="770011" y="1378242"/>
            <a:ext cx="6446037" cy="4848150"/>
          </a:xfrm>
          <a:prstGeom prst="rect">
            <a:avLst/>
          </a:prstGeom>
        </p:spPr>
      </p:pic>
      <p:sp>
        <p:nvSpPr>
          <p:cNvPr id="5" name="TextBox 4"/>
          <p:cNvSpPr txBox="1"/>
          <p:nvPr/>
        </p:nvSpPr>
        <p:spPr>
          <a:xfrm>
            <a:off x="7337234" y="1663547"/>
            <a:ext cx="4120738" cy="4247317"/>
          </a:xfrm>
          <a:prstGeom prst="rect">
            <a:avLst/>
          </a:prstGeom>
          <a:noFill/>
        </p:spPr>
        <p:txBody>
          <a:bodyPr wrap="square" rtlCol="0">
            <a:spAutoFit/>
          </a:bodyPr>
          <a:lstStyle/>
          <a:p>
            <a:r>
              <a:rPr lang="en-US" dirty="0" smtClean="0"/>
              <a:t>All launch sites are in very close proximity to the coast. </a:t>
            </a:r>
            <a:r>
              <a:rPr lang="en-US" dirty="0"/>
              <a:t>T</a:t>
            </a:r>
            <a:r>
              <a:rPr lang="en-US" dirty="0" smtClean="0"/>
              <a:t>he rocket </a:t>
            </a:r>
            <a:r>
              <a:rPr lang="en-US" dirty="0"/>
              <a:t>would have the advantage of flying over the ocean, minimizing the risk of having any debris dropping or exploding near people.</a:t>
            </a:r>
            <a:endParaRPr lang="en-US" dirty="0" smtClean="0"/>
          </a:p>
          <a:p>
            <a:endParaRPr lang="en-US" dirty="0"/>
          </a:p>
          <a:p>
            <a:r>
              <a:rPr lang="en-US" dirty="0" smtClean="0"/>
              <a:t>Most of launch sites are in close proximity to the Equator line. If </a:t>
            </a:r>
            <a:r>
              <a:rPr lang="en-US" dirty="0"/>
              <a:t>a spacecraft is launched from a site near Earth's equator, it can take optimum advantage of the Earth's substantial rotational speed. Sitting on the launch pad near the equator, it is already moving at a speed of over 1650 km per hour relative to Earth's center.</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Color-labeled launch records on the map</a:t>
            </a:r>
            <a:endParaRPr lang="en-US" dirty="0">
              <a:solidFill>
                <a:srgbClr val="0B49CB"/>
              </a:solidFill>
              <a:latin typeface="Abadi"/>
            </a:endParaRPr>
          </a:p>
        </p:txBody>
      </p:sp>
      <p:sp>
        <p:nvSpPr>
          <p:cNvPr id="2" name="TextBox 1"/>
          <p:cNvSpPr txBox="1"/>
          <p:nvPr/>
        </p:nvSpPr>
        <p:spPr>
          <a:xfrm>
            <a:off x="886691" y="1745673"/>
            <a:ext cx="4581236" cy="3139321"/>
          </a:xfrm>
          <a:prstGeom prst="rect">
            <a:avLst/>
          </a:prstGeom>
          <a:noFill/>
        </p:spPr>
        <p:txBody>
          <a:bodyPr wrap="square" rtlCol="0">
            <a:spAutoFit/>
          </a:bodyPr>
          <a:lstStyle/>
          <a:p>
            <a:r>
              <a:rPr lang="en-US" dirty="0" smtClean="0"/>
              <a:t>Explanation:</a:t>
            </a:r>
            <a:br>
              <a:rPr lang="en-US" dirty="0" smtClean="0"/>
            </a:br>
            <a:endParaRPr lang="en-US" dirty="0" smtClean="0"/>
          </a:p>
          <a:p>
            <a:pPr marL="285750" indent="-285750">
              <a:buFont typeface="Arial" panose="020B0604020202020204" pitchFamily="34" charset="0"/>
              <a:buChar char="•"/>
            </a:pPr>
            <a:r>
              <a:rPr lang="en-US" dirty="0" smtClean="0"/>
              <a:t>We created </a:t>
            </a:r>
            <a:r>
              <a:rPr lang="en-US" dirty="0"/>
              <a:t>markers for all launch records. If a launch was successful (class=1), then we </a:t>
            </a:r>
            <a:r>
              <a:rPr lang="en-US" dirty="0" smtClean="0"/>
              <a:t>used </a:t>
            </a:r>
            <a:r>
              <a:rPr lang="en-US" dirty="0"/>
              <a:t>a green marker and if a launch was failed, we use a red marker (class=0)</a:t>
            </a:r>
          </a:p>
          <a:p>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4"/>
          <a:stretch>
            <a:fillRect/>
          </a:stretch>
        </p:blipFill>
        <p:spPr>
          <a:xfrm>
            <a:off x="5670118" y="1509157"/>
            <a:ext cx="5358100" cy="471723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endParaRPr lang="en-US" sz="3700" kern="1200" dirty="0">
              <a:solidFill>
                <a:srgbClr val="0B49CB"/>
              </a:solidFill>
              <a:latin typeface="Abadi" panose="020B0604020104020204" pitchFamily="34" charset="0"/>
              <a:ea typeface="+mj-ea"/>
              <a:cs typeface="+mj-cs"/>
            </a:endParaRPr>
          </a:p>
        </p:txBody>
      </p:sp>
      <p:sp>
        <p:nvSpPr>
          <p:cNvPr id="7" name="Title 6"/>
          <p:cNvSpPr>
            <a:spLocks noGrp="1"/>
          </p:cNvSpPr>
          <p:nvPr>
            <p:ph type="title"/>
          </p:nvPr>
        </p:nvSpPr>
        <p:spPr/>
        <p:txBody>
          <a:bodyPr/>
          <a:lstStyle/>
          <a:p>
            <a:r>
              <a:rPr lang="en-US" dirty="0">
                <a:solidFill>
                  <a:srgbClr val="0B49CB"/>
                </a:solidFill>
                <a:latin typeface="Abadi" panose="020B0604020104020204" pitchFamily="34" charset="0"/>
              </a:rPr>
              <a:t>Classification Accuracy</a:t>
            </a:r>
            <a:br>
              <a:rPr lang="en-US" dirty="0">
                <a:solidFill>
                  <a:srgbClr val="0B49CB"/>
                </a:solidFill>
                <a:latin typeface="Abadi" panose="020B0604020104020204" pitchFamily="34" charset="0"/>
              </a:rPr>
            </a:br>
            <a:endParaRPr lang="en-US"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sp>
        <p:nvSpPr>
          <p:cNvPr id="6" name="TextBox 5"/>
          <p:cNvSpPr txBox="1"/>
          <p:nvPr/>
        </p:nvSpPr>
        <p:spPr>
          <a:xfrm>
            <a:off x="598767" y="1394215"/>
            <a:ext cx="10859205" cy="2062103"/>
          </a:xfrm>
          <a:prstGeom prst="rect">
            <a:avLst/>
          </a:prstGeom>
          <a:noFill/>
        </p:spPr>
        <p:txBody>
          <a:bodyPr wrap="square" rtlCol="0">
            <a:spAutoFit/>
          </a:bodyPr>
          <a:lstStyle/>
          <a:p>
            <a:r>
              <a:rPr lang="en-US" sz="2200" dirty="0">
                <a:latin typeface="Abadi" panose="020B0604020104020204"/>
              </a:rPr>
              <a:t>Based on the scores of the Test Set, we can not confirm which method </a:t>
            </a:r>
            <a:r>
              <a:rPr lang="en-US" sz="2200" dirty="0" smtClean="0">
                <a:latin typeface="Abadi" panose="020B0604020104020204"/>
              </a:rPr>
              <a:t>performs </a:t>
            </a:r>
            <a:r>
              <a:rPr lang="en-US" sz="2200" dirty="0">
                <a:latin typeface="Abadi" panose="020B0604020104020204"/>
              </a:rPr>
              <a:t>best. Same Test Set scores may be due to the small test sample size (18 samples</a:t>
            </a:r>
            <a:r>
              <a:rPr lang="en-US" sz="2200" dirty="0" smtClean="0">
                <a:latin typeface="Abadi" panose="020B0604020104020204"/>
              </a:rPr>
              <a:t>)</a:t>
            </a:r>
            <a:r>
              <a:rPr lang="en-US" sz="2200" dirty="0">
                <a:latin typeface="Abadi" panose="020B0604020104020204"/>
              </a:rPr>
              <a:t> </a:t>
            </a:r>
            <a:r>
              <a:rPr lang="en-US" sz="2200" dirty="0" smtClean="0">
                <a:latin typeface="Abadi" panose="020B0604020104020204"/>
              </a:rPr>
              <a:t>. </a:t>
            </a:r>
            <a:r>
              <a:rPr lang="en-US" sz="2200" dirty="0">
                <a:latin typeface="Abadi" panose="020B0604020104020204"/>
              </a:rPr>
              <a:t>Therefore, we tested all methods based on the whole Dataset. The scores of the whole Dataset confirm that the best model is the </a:t>
            </a:r>
            <a:r>
              <a:rPr lang="en-US" sz="2200" b="1" u="sng" dirty="0">
                <a:solidFill>
                  <a:srgbClr val="00B050"/>
                </a:solidFill>
                <a:latin typeface="Abadi" panose="020B0604020104020204"/>
              </a:rPr>
              <a:t>Decision Tree Model. </a:t>
            </a:r>
            <a:r>
              <a:rPr lang="en-US" sz="2400" dirty="0"/>
              <a:t/>
            </a:r>
            <a:br>
              <a:rPr lang="en-US" sz="2400" dirty="0"/>
            </a:br>
            <a:endParaRPr lang="en-US" dirty="0"/>
          </a:p>
          <a:p>
            <a:r>
              <a:rPr lang="en-US" sz="2200" dirty="0" smtClean="0">
                <a:latin typeface="Abadi" panose="020B0604020104020204"/>
              </a:rPr>
              <a:t> </a:t>
            </a:r>
            <a:endParaRPr lang="en-US" sz="2200" dirty="0">
              <a:latin typeface="Abadi" panose="020B0604020104020204"/>
            </a:endParaRPr>
          </a:p>
        </p:txBody>
      </p:sp>
      <p:pic>
        <p:nvPicPr>
          <p:cNvPr id="10" name="Picture 9"/>
          <p:cNvPicPr>
            <a:picLocks noChangeAspect="1"/>
          </p:cNvPicPr>
          <p:nvPr/>
        </p:nvPicPr>
        <p:blipFill>
          <a:blip r:embed="rId2"/>
          <a:stretch>
            <a:fillRect/>
          </a:stretch>
        </p:blipFill>
        <p:spPr>
          <a:xfrm>
            <a:off x="406495" y="3040135"/>
            <a:ext cx="5514975" cy="36290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69216" y="1770962"/>
            <a:ext cx="111171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a:rPr>
              <a:t>The confusion matrix for the decision tree classifier shows </a:t>
            </a:r>
            <a:r>
              <a:rPr lang="en-US" sz="2200" dirty="0" smtClean="0">
                <a:latin typeface="Abadi" panose="020B0604020104020204"/>
              </a:rPr>
              <a:t>that </a:t>
            </a:r>
            <a:r>
              <a:rPr lang="en-US" sz="2200" dirty="0">
                <a:latin typeface="Abadi" panose="020B0604020104020204"/>
              </a:rPr>
              <a:t>logistic regression can distinguish between the different classes. We see that the major problem is false positives</a:t>
            </a:r>
            <a:r>
              <a:rPr lang="en-US" sz="2200" dirty="0" smtClean="0">
                <a:latin typeface="Abadi" panose="020B0604020104020204"/>
              </a:rPr>
              <a:t>.</a:t>
            </a:r>
            <a:endParaRPr lang="en-US" sz="2200" dirty="0">
              <a:solidFill>
                <a:schemeClr val="accent3">
                  <a:lumMod val="25000"/>
                </a:schemeClr>
              </a:solidFill>
              <a:latin typeface="Abadi" panose="020B0604020104020204"/>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17635" y="3121807"/>
            <a:ext cx="5210175" cy="35147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a:t>
            </a:r>
            <a:r>
              <a:rPr lang="en-US" sz="2200" dirty="0" smtClean="0">
                <a:latin typeface="Abadi" panose="020B0604020104020204" pitchFamily="34" charset="0"/>
              </a:rPr>
              <a:t>SSO had </a:t>
            </a:r>
            <a:r>
              <a:rPr lang="en-US" sz="2200" dirty="0">
                <a:latin typeface="Abadi" panose="020B0604020104020204" pitchFamily="34" charset="0"/>
              </a:rPr>
              <a:t>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a:t>
            </a:r>
            <a:r>
              <a:rPr lang="en-US" sz="2200" dirty="0" smtClean="0">
                <a:solidFill>
                  <a:schemeClr val="accent3">
                    <a:lumMod val="25000"/>
                  </a:schemeClr>
                </a:solidFill>
                <a:latin typeface="Abadi" panose="020B0604020104020204" pitchFamily="34" charset="0"/>
              </a:rPr>
              <a:t>best </a:t>
            </a:r>
            <a:r>
              <a:rPr lang="en-US" sz="2200" dirty="0">
                <a:solidFill>
                  <a:schemeClr val="accent3">
                    <a:lumMod val="25000"/>
                  </a:schemeClr>
                </a:solidFill>
                <a:latin typeface="Abadi" panose="020B0604020104020204" pitchFamily="34" charset="0"/>
              </a:rPr>
              <a:t>algorithm for this </a:t>
            </a:r>
            <a:r>
              <a:rPr lang="en-US" sz="2200" dirty="0" smtClean="0">
                <a:solidFill>
                  <a:schemeClr val="accent3">
                    <a:lumMod val="25000"/>
                  </a:schemeClr>
                </a:solidFill>
                <a:latin typeface="Abadi" panose="020B0604020104020204" pitchFamily="34" charset="0"/>
              </a:rPr>
              <a:t>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Most of the launch sites are in proximity of the Equator line and all the sites are in very close proximity to the coast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is the most successful company of the commercial space age, making space travel affordable. The company </a:t>
            </a:r>
            <a:r>
              <a:rPr lang="en-US" sz="1800" dirty="0">
                <a:solidFill>
                  <a:schemeClr val="accent3">
                    <a:lumMod val="25000"/>
                  </a:schemeClr>
                </a:solidFill>
                <a:latin typeface="Abadi" panose="020B0604020104020204" pitchFamily="34" charset="0"/>
              </a:rPr>
              <a:t>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r>
              <a:rPr lang="en-US" sz="1800" dirty="0" smtClean="0">
                <a:solidFill>
                  <a:schemeClr val="accent3">
                    <a:lumMod val="25000"/>
                  </a:schemeClr>
                </a:solidFill>
                <a:latin typeface="Abadi" panose="020B0604020104020204" pitchFamily="34" charset="0"/>
              </a:rPr>
              <a:t>Based on public information and machine learning models, we are going to predict if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will reuse the first stage.</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smtClean="0">
                <a:solidFill>
                  <a:schemeClr val="accent3">
                    <a:lumMod val="25000"/>
                  </a:schemeClr>
                </a:solidFill>
                <a:latin typeface="Abadi" panose="020B0604020104020204" pitchFamily="34" charset="0"/>
              </a:rPr>
              <a:t>How do variables such as payload mass, launch site, number of flights or orbit affect the success of the first stage of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smtClean="0">
                <a:solidFill>
                  <a:schemeClr val="tx1"/>
                </a:solidFill>
                <a:latin typeface="Abadi" panose="020B0604020104020204" pitchFamily="34" charset="0"/>
              </a:rPr>
              <a:t>What is the best algorithm that can be used for binary classification in this case?</a:t>
            </a:r>
          </a:p>
          <a:p>
            <a:pPr lvl="1">
              <a:spcBef>
                <a:spcPts val="1400"/>
              </a:spcBef>
              <a:buFontTx/>
              <a:buChar char="-"/>
            </a:pPr>
            <a:r>
              <a:rPr lang="en-US" sz="1800" dirty="0" smtClean="0">
                <a:solidFill>
                  <a:schemeClr val="tx1"/>
                </a:solidFill>
                <a:latin typeface="Abadi" panose="020B0604020104020204" pitchFamily="34" charset="0"/>
              </a:rPr>
              <a:t>Does the rate of successful landings increase over the years?</a:t>
            </a:r>
            <a:endParaRPr lang="en-US" sz="18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1487"/>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U</a:t>
            </a:r>
            <a:r>
              <a:rPr lang="en-US" sz="7200" dirty="0" smtClean="0">
                <a:solidFill>
                  <a:schemeClr val="bg2">
                    <a:lumMod val="50000"/>
                  </a:schemeClr>
                </a:solidFill>
                <a:latin typeface="Abadi"/>
              </a:rPr>
              <a:t>sing </a:t>
            </a:r>
            <a:r>
              <a:rPr lang="en-US" sz="7200" dirty="0" err="1">
                <a:solidFill>
                  <a:schemeClr val="bg2">
                    <a:lumMod val="50000"/>
                  </a:schemeClr>
                </a:solidFill>
                <a:latin typeface="Abadi"/>
              </a:rPr>
              <a:t>SpaceX</a:t>
            </a:r>
            <a:r>
              <a:rPr lang="en-US" sz="7200" dirty="0">
                <a:solidFill>
                  <a:schemeClr val="bg2">
                    <a:lumMod val="50000"/>
                  </a:schemeClr>
                </a:solidFill>
                <a:latin typeface="Abadi"/>
              </a:rPr>
              <a:t> </a:t>
            </a:r>
            <a:r>
              <a:rPr lang="en-US" sz="7200" dirty="0" smtClean="0">
                <a:solidFill>
                  <a:schemeClr val="bg2">
                    <a:lumMod val="50000"/>
                  </a:schemeClr>
                </a:solidFill>
                <a:latin typeface="Abadi"/>
              </a:rPr>
              <a:t>API</a:t>
            </a:r>
          </a:p>
          <a:p>
            <a:pPr lvl="1">
              <a:lnSpc>
                <a:spcPct val="120000"/>
              </a:lnSpc>
              <a:spcBef>
                <a:spcPts val="1400"/>
              </a:spcBef>
            </a:pPr>
            <a:r>
              <a:rPr lang="en-US" sz="7200" dirty="0" smtClean="0">
                <a:solidFill>
                  <a:schemeClr val="bg2">
                    <a:lumMod val="50000"/>
                  </a:schemeClr>
                </a:solidFill>
                <a:latin typeface="Abadi"/>
              </a:rPr>
              <a:t>Using </a:t>
            </a:r>
            <a:r>
              <a:rPr lang="en-US" sz="7200" dirty="0">
                <a:solidFill>
                  <a:schemeClr val="bg2">
                    <a:lumMod val="50000"/>
                  </a:schemeClr>
                </a:solidFill>
                <a:latin typeface="Abadi"/>
              </a:rPr>
              <a:t>w</a:t>
            </a:r>
            <a:r>
              <a:rPr lang="en-US" sz="7200" dirty="0" smtClean="0">
                <a:solidFill>
                  <a:schemeClr val="bg2">
                    <a:lumMod val="50000"/>
                  </a:schemeClr>
                </a:solidFill>
                <a:latin typeface="Abadi"/>
              </a:rPr>
              <a:t>eb </a:t>
            </a:r>
            <a:r>
              <a:rPr lang="en-US" sz="7200" dirty="0">
                <a:solidFill>
                  <a:schemeClr val="bg2">
                    <a:lumMod val="50000"/>
                  </a:schemeClr>
                </a:solidFill>
                <a:latin typeface="Abadi"/>
              </a:rPr>
              <a:t>scraping from Wikipedia. </a:t>
            </a:r>
          </a:p>
          <a:p>
            <a:pPr>
              <a:lnSpc>
                <a:spcPct val="120000"/>
              </a:lnSpc>
              <a:spcBef>
                <a:spcPts val="1400"/>
              </a:spcBef>
            </a:pPr>
            <a:r>
              <a:rPr lang="en-US" sz="8000" dirty="0">
                <a:solidFill>
                  <a:schemeClr val="accent3">
                    <a:lumMod val="25000"/>
                  </a:schemeClr>
                </a:solidFill>
                <a:latin typeface="Abadi"/>
              </a:rPr>
              <a:t>Perform data </a:t>
            </a:r>
            <a:r>
              <a:rPr lang="en-US" sz="8000" dirty="0" smtClean="0">
                <a:solidFill>
                  <a:schemeClr val="accent3">
                    <a:lumMod val="25000"/>
                  </a:schemeClr>
                </a:solidFill>
                <a:latin typeface="Abadi"/>
              </a:rPr>
              <a:t>wrangling</a:t>
            </a:r>
          </a:p>
          <a:p>
            <a:pPr lvl="1">
              <a:lnSpc>
                <a:spcPct val="120000"/>
              </a:lnSpc>
              <a:spcBef>
                <a:spcPts val="1400"/>
              </a:spcBef>
            </a:pPr>
            <a:r>
              <a:rPr lang="en-US" sz="7200" dirty="0">
                <a:solidFill>
                  <a:schemeClr val="bg2">
                    <a:lumMod val="50000"/>
                  </a:schemeClr>
                </a:solidFill>
                <a:latin typeface="Abadi"/>
              </a:rPr>
              <a:t>Dealing with missing </a:t>
            </a:r>
            <a:r>
              <a:rPr lang="en-US" sz="7200" dirty="0" smtClean="0">
                <a:solidFill>
                  <a:schemeClr val="bg2">
                    <a:lumMod val="50000"/>
                  </a:schemeClr>
                </a:solidFill>
                <a:latin typeface="Abadi"/>
              </a:rPr>
              <a:t>value and filtering the data</a:t>
            </a:r>
            <a:endParaRPr lang="en-US" sz="7200" dirty="0">
              <a:solidFill>
                <a:schemeClr val="bg2">
                  <a:lumMod val="50000"/>
                </a:schemeClr>
              </a:solidFill>
              <a:latin typeface="Abadi"/>
            </a:endParaRPr>
          </a:p>
          <a:p>
            <a:pPr lvl="1">
              <a:lnSpc>
                <a:spcPct val="120000"/>
              </a:lnSpc>
              <a:spcBef>
                <a:spcPts val="1400"/>
              </a:spcBef>
            </a:pPr>
            <a:r>
              <a:rPr lang="en-US" sz="7200" dirty="0">
                <a:solidFill>
                  <a:schemeClr val="bg2">
                    <a:lumMod val="50000"/>
                  </a:schemeClr>
                </a:solidFill>
                <a:latin typeface="Abadi"/>
              </a:rPr>
              <a:t>Using One Hot Encoding to prepare the data </a:t>
            </a:r>
            <a:r>
              <a:rPr lang="en-US" sz="7200" dirty="0" smtClean="0">
                <a:solidFill>
                  <a:schemeClr val="bg2">
                    <a:lumMod val="50000"/>
                  </a:schemeClr>
                </a:solidFill>
                <a:latin typeface="Abadi"/>
              </a:rPr>
              <a:t>to a binary classification</a:t>
            </a:r>
            <a:endParaRPr lang="en-US" sz="7200" dirty="0">
              <a:solidFill>
                <a:schemeClr val="bg2">
                  <a:lumMod val="50000"/>
                </a:schemeClr>
              </a:solidFill>
              <a:latin typeface="Abadi"/>
            </a:endParaRPr>
          </a:p>
          <a:p>
            <a:pPr>
              <a:lnSpc>
                <a:spcPct val="120000"/>
              </a:lnSpc>
              <a:spcBef>
                <a:spcPts val="1400"/>
              </a:spcBef>
            </a:pPr>
            <a:r>
              <a:rPr lang="en-US" sz="8000" dirty="0" smtClean="0">
                <a:solidFill>
                  <a:schemeClr val="accent3">
                    <a:lumMod val="25000"/>
                  </a:schemeClr>
                </a:solidFill>
                <a:latin typeface="Abadi"/>
              </a:rPr>
              <a:t>Perform </a:t>
            </a:r>
            <a:r>
              <a:rPr lang="en-US" sz="8000" dirty="0">
                <a:solidFill>
                  <a:schemeClr val="accent3">
                    <a:lumMod val="25000"/>
                  </a:schemeClr>
                </a:solidFill>
                <a:latin typeface="Abadi"/>
              </a:rPr>
              <a:t>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How to build, tune, evaluate classification </a:t>
            </a:r>
            <a:r>
              <a:rPr lang="en-US" sz="7200" dirty="0" smtClean="0">
                <a:solidFill>
                  <a:schemeClr val="bg2">
                    <a:lumMod val="50000"/>
                  </a:schemeClr>
                </a:solidFill>
                <a:latin typeface="Abadi"/>
              </a:rPr>
              <a:t>models to ensure the best results</a:t>
            </a:r>
            <a:endParaRPr lang="en-US" sz="72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data was collected using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REST API and </a:t>
            </a:r>
            <a:r>
              <a:rPr lang="en-US" sz="2200" dirty="0" err="1" smtClean="0">
                <a:solidFill>
                  <a:schemeClr val="accent3">
                    <a:lumMod val="25000"/>
                  </a:schemeClr>
                </a:solidFill>
                <a:latin typeface="Abadi" panose="020B0604020104020204" pitchFamily="34" charset="0"/>
              </a:rPr>
              <a:t>webscrapping</a:t>
            </a:r>
            <a:r>
              <a:rPr lang="en-US" sz="2200" dirty="0" smtClean="0">
                <a:solidFill>
                  <a:schemeClr val="accent3">
                    <a:lumMod val="25000"/>
                  </a:schemeClr>
                </a:solidFill>
                <a:latin typeface="Abadi" panose="020B0604020104020204" pitchFamily="34" charset="0"/>
              </a:rPr>
              <a:t> Wikipedia</a:t>
            </a:r>
          </a:p>
          <a:p>
            <a:pPr lvl="1" algn="just">
              <a:lnSpc>
                <a:spcPct val="100000"/>
              </a:lnSpc>
              <a:spcBef>
                <a:spcPts val="1400"/>
              </a:spcBef>
            </a:pPr>
            <a:r>
              <a:rPr lang="en-US" sz="1600" dirty="0" smtClean="0">
                <a:solidFill>
                  <a:schemeClr val="accent3">
                    <a:lumMod val="25000"/>
                  </a:schemeClr>
                </a:solidFill>
                <a:latin typeface="Abadi" panose="020B0604020104020204" pitchFamily="34" charset="0"/>
              </a:rPr>
              <a:t>The information obtained by the API are rocket , launches, payload information </a:t>
            </a:r>
          </a:p>
          <a:p>
            <a:pPr lvl="1" algn="just">
              <a:lnSpc>
                <a:spcPct val="100000"/>
              </a:lnSpc>
              <a:spcBef>
                <a:spcPts val="1400"/>
              </a:spcBef>
            </a:pPr>
            <a:r>
              <a:rPr lang="en-US" sz="1600" dirty="0" smtClean="0">
                <a:solidFill>
                  <a:schemeClr val="accent3">
                    <a:lumMod val="25000"/>
                  </a:schemeClr>
                </a:solidFill>
                <a:latin typeface="Abadi" panose="020B0604020104020204" pitchFamily="34" charset="0"/>
              </a:rPr>
              <a:t>The </a:t>
            </a:r>
            <a:r>
              <a:rPr lang="en-US" sz="1600" dirty="0" err="1" smtClean="0">
                <a:solidFill>
                  <a:schemeClr val="accent3">
                    <a:lumMod val="25000"/>
                  </a:schemeClr>
                </a:solidFill>
                <a:latin typeface="Abadi" panose="020B0604020104020204" pitchFamily="34" charset="0"/>
              </a:rPr>
              <a:t>SpaceX</a:t>
            </a:r>
            <a:r>
              <a:rPr lang="en-US" sz="1600" dirty="0" smtClean="0">
                <a:solidFill>
                  <a:schemeClr val="accent3">
                    <a:lumMod val="25000"/>
                  </a:schemeClr>
                </a:solidFill>
                <a:latin typeface="Abadi" panose="020B0604020104020204" pitchFamily="34" charset="0"/>
              </a:rPr>
              <a:t> REST API URL is : </a:t>
            </a:r>
            <a:r>
              <a:rPr lang="en-US" sz="1600" dirty="0">
                <a:solidFill>
                  <a:schemeClr val="accent3">
                    <a:lumMod val="25000"/>
                  </a:schemeClr>
                </a:solidFill>
                <a:latin typeface="Abadi" panose="020B0604020104020204" pitchFamily="34" charset="0"/>
                <a:hlinkClick r:id="rId3"/>
              </a:rPr>
              <a:t>https://</a:t>
            </a:r>
            <a:r>
              <a:rPr lang="en-US" sz="1600" dirty="0" smtClean="0">
                <a:solidFill>
                  <a:schemeClr val="accent3">
                    <a:lumMod val="25000"/>
                  </a:schemeClr>
                </a:solidFill>
                <a:latin typeface="Abadi" panose="020B0604020104020204" pitchFamily="34" charset="0"/>
                <a:hlinkClick r:id="rId3"/>
              </a:rPr>
              <a:t>api.spacexdata.com/v4/launches/past</a:t>
            </a:r>
            <a:endParaRPr lang="en-US" sz="1600" dirty="0" smtClean="0">
              <a:solidFill>
                <a:schemeClr val="accent3">
                  <a:lumMod val="25000"/>
                </a:schemeClr>
              </a:solidFill>
              <a:latin typeface="Abadi" panose="020B0604020104020204" pitchFamily="34" charset="0"/>
            </a:endParaRPr>
          </a:p>
          <a:p>
            <a:pPr lvl="1" algn="just">
              <a:lnSpc>
                <a:spcPct val="100000"/>
              </a:lnSpc>
              <a:spcBef>
                <a:spcPts val="1400"/>
              </a:spcBef>
            </a:pPr>
            <a:endParaRPr lang="en-US" sz="1600" dirty="0">
              <a:solidFill>
                <a:schemeClr val="accent3">
                  <a:lumMod val="25000"/>
                </a:schemeClr>
              </a:solidFill>
              <a:latin typeface="Abadi" panose="020B0604020104020204" pitchFamily="34" charset="0"/>
            </a:endParaRPr>
          </a:p>
          <a:p>
            <a:pPr lvl="1" algn="just">
              <a:lnSpc>
                <a:spcPct val="100000"/>
              </a:lnSpc>
              <a:spcBef>
                <a:spcPts val="1400"/>
              </a:spcBef>
            </a:pPr>
            <a:endParaRPr lang="en-US" sz="1600" dirty="0" smtClean="0">
              <a:solidFill>
                <a:schemeClr val="accent3">
                  <a:lumMod val="25000"/>
                </a:schemeClr>
              </a:solidFill>
              <a:latin typeface="Abadi" panose="020B0604020104020204" pitchFamily="34" charset="0"/>
            </a:endParaRPr>
          </a:p>
          <a:p>
            <a:pPr lvl="1" algn="just">
              <a:lnSpc>
                <a:spcPct val="100000"/>
              </a:lnSpc>
              <a:spcBef>
                <a:spcPts val="1400"/>
              </a:spcBef>
            </a:pPr>
            <a:endParaRPr lang="en-US" sz="1600" dirty="0">
              <a:solidFill>
                <a:schemeClr val="accent3">
                  <a:lumMod val="25000"/>
                </a:schemeClr>
              </a:solidFill>
              <a:latin typeface="Abadi" panose="020B0604020104020204" pitchFamily="34" charset="0"/>
            </a:endParaRPr>
          </a:p>
          <a:p>
            <a:pPr lvl="1" algn="just">
              <a:lnSpc>
                <a:spcPct val="100000"/>
              </a:lnSpc>
              <a:spcBef>
                <a:spcPts val="1400"/>
              </a:spcBef>
            </a:pPr>
            <a:endParaRPr lang="en-US" sz="1600" dirty="0" smtClean="0">
              <a:solidFill>
                <a:schemeClr val="accent3">
                  <a:lumMod val="25000"/>
                </a:schemeClr>
              </a:solidFill>
              <a:latin typeface="Abadi" panose="020B0604020104020204" pitchFamily="34" charset="0"/>
            </a:endParaRPr>
          </a:p>
          <a:p>
            <a:pPr lvl="1" algn="just">
              <a:lnSpc>
                <a:spcPct val="100000"/>
              </a:lnSpc>
              <a:spcBef>
                <a:spcPts val="1400"/>
              </a:spcBef>
            </a:pPr>
            <a:r>
              <a:rPr lang="en-US" sz="1600" dirty="0" smtClean="0">
                <a:solidFill>
                  <a:schemeClr val="accent3">
                    <a:lumMod val="25000"/>
                  </a:schemeClr>
                </a:solidFill>
                <a:latin typeface="Abadi" panose="020B0604020104020204" pitchFamily="34" charset="0"/>
              </a:rPr>
              <a:t>The information collected by </a:t>
            </a:r>
            <a:r>
              <a:rPr lang="en-US" sz="1600" dirty="0" err="1" smtClean="0">
                <a:solidFill>
                  <a:schemeClr val="accent3">
                    <a:lumMod val="25000"/>
                  </a:schemeClr>
                </a:solidFill>
                <a:latin typeface="Abadi" panose="020B0604020104020204" pitchFamily="34" charset="0"/>
              </a:rPr>
              <a:t>webscrapping</a:t>
            </a:r>
            <a:r>
              <a:rPr lang="en-US" sz="1600" dirty="0" smtClean="0">
                <a:solidFill>
                  <a:schemeClr val="accent3">
                    <a:lumMod val="25000"/>
                  </a:schemeClr>
                </a:solidFill>
                <a:latin typeface="Abadi" panose="020B0604020104020204" pitchFamily="34" charset="0"/>
              </a:rPr>
              <a:t> of Wikipedia are launches, landing and payload information</a:t>
            </a:r>
          </a:p>
          <a:p>
            <a:pPr marL="457200" lvl="1" indent="0" algn="just">
              <a:lnSpc>
                <a:spcPct val="100000"/>
              </a:lnSpc>
              <a:spcBef>
                <a:spcPts val="1400"/>
              </a:spcBef>
              <a:buNone/>
            </a:pPr>
            <a:endParaRPr lang="en-US" sz="1600" dirty="0" smtClean="0">
              <a:solidFill>
                <a:schemeClr val="accent3">
                  <a:lumMod val="25000"/>
                </a:schemeClr>
              </a:solidFill>
              <a:latin typeface="Abadi" panose="020B0604020104020204" pitchFamily="34" charset="0"/>
            </a:endParaRPr>
          </a:p>
          <a:p>
            <a:pPr lvl="1" algn="just">
              <a:lnSpc>
                <a:spcPct val="100000"/>
              </a:lnSpc>
              <a:spcBef>
                <a:spcPts val="1400"/>
              </a:spcBef>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3" name="Diagram 2"/>
          <p:cNvGraphicFramePr/>
          <p:nvPr>
            <p:extLst>
              <p:ext uri="{D42A27DB-BD31-4B8C-83A1-F6EECF244321}">
                <p14:modId xmlns:p14="http://schemas.microsoft.com/office/powerpoint/2010/main" val="4026011023"/>
              </p:ext>
            </p:extLst>
          </p:nvPr>
        </p:nvGraphicFramePr>
        <p:xfrm>
          <a:off x="1309386" y="2752295"/>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 3"/>
          <p:cNvGraphicFramePr/>
          <p:nvPr>
            <p:extLst>
              <p:ext uri="{D42A27DB-BD31-4B8C-83A1-F6EECF244321}">
                <p14:modId xmlns:p14="http://schemas.microsoft.com/office/powerpoint/2010/main" val="2721577200"/>
              </p:ext>
            </p:extLst>
          </p:nvPr>
        </p:nvGraphicFramePr>
        <p:xfrm>
          <a:off x="1309386" y="758296"/>
          <a:ext cx="8128000" cy="541866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p:cNvSpPr txBox="1"/>
          <p:nvPr/>
        </p:nvSpPr>
        <p:spPr>
          <a:xfrm>
            <a:off x="770012" y="1800225"/>
            <a:ext cx="5638478" cy="3693319"/>
          </a:xfrm>
          <a:prstGeom prst="rect">
            <a:avLst/>
          </a:prstGeom>
          <a:noFill/>
        </p:spPr>
        <p:txBody>
          <a:bodyPr wrap="square" rtlCol="0">
            <a:spAutoFit/>
          </a:bodyPr>
          <a:lstStyle/>
          <a:p>
            <a:pPr marL="342900" indent="-342900">
              <a:buAutoNum type="arabicPeriod"/>
            </a:pPr>
            <a:r>
              <a:rPr lang="en-US" b="1" dirty="0" smtClean="0">
                <a:solidFill>
                  <a:srgbClr val="1C7DDB"/>
                </a:solidFill>
              </a:rPr>
              <a:t>Getting Response from API</a:t>
            </a:r>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smtClean="0"/>
          </a:p>
          <a:p>
            <a:pPr marL="342900" indent="-342900">
              <a:buAutoNum type="arabicPeriod"/>
            </a:pPr>
            <a:endParaRPr lang="en-US" b="1" dirty="0" smtClean="0">
              <a:solidFill>
                <a:srgbClr val="1C7DDB"/>
              </a:solidFill>
            </a:endParaRPr>
          </a:p>
          <a:p>
            <a:pPr marL="342900" indent="-342900">
              <a:buAutoNum type="arabicPeriod"/>
            </a:pPr>
            <a:r>
              <a:rPr lang="en-US" b="1" dirty="0" smtClean="0">
                <a:solidFill>
                  <a:srgbClr val="1C7DDB"/>
                </a:solidFill>
              </a:rPr>
              <a:t>Convert </a:t>
            </a:r>
            <a:r>
              <a:rPr lang="en-US" b="1" dirty="0">
                <a:solidFill>
                  <a:srgbClr val="1C7DDB"/>
                </a:solidFill>
              </a:rPr>
              <a:t>Response to JSON file</a:t>
            </a:r>
          </a:p>
          <a:p>
            <a:pPr marL="342900" indent="-342900">
              <a:buAutoNum type="arabicPeriod"/>
            </a:pPr>
            <a:endParaRPr lang="en-US" dirty="0"/>
          </a:p>
          <a:p>
            <a:pPr marL="342900" indent="-342900">
              <a:buAutoNum type="arabicPeriod"/>
            </a:pPr>
            <a:endParaRPr lang="en-US" dirty="0" smtClean="0"/>
          </a:p>
          <a:p>
            <a:endParaRPr lang="en-US" dirty="0"/>
          </a:p>
          <a:p>
            <a:pPr marL="342900" indent="-342900">
              <a:buFont typeface="+mj-lt"/>
              <a:buAutoNum type="arabicPeriod" startAt="3"/>
            </a:pPr>
            <a:r>
              <a:rPr lang="en-US" b="1" dirty="0">
                <a:solidFill>
                  <a:srgbClr val="1C7DDB"/>
                </a:solidFill>
              </a:rPr>
              <a:t>Apply custom function to clean </a:t>
            </a:r>
            <a:r>
              <a:rPr lang="en-US" b="1" dirty="0" smtClean="0">
                <a:solidFill>
                  <a:srgbClr val="1C7DDB"/>
                </a:solidFill>
              </a:rPr>
              <a:t>data</a:t>
            </a:r>
          </a:p>
          <a:p>
            <a:pPr marL="342900" indent="-342900">
              <a:buAutoNum type="arabicPeriod" startAt="3"/>
            </a:pPr>
            <a:endParaRPr lang="en-US" dirty="0"/>
          </a:p>
          <a:p>
            <a:pPr marL="342900" indent="-342900">
              <a:buAutoNum type="arabicPeriod" startAt="3"/>
            </a:pPr>
            <a:endParaRPr lang="en-US" dirty="0" smtClean="0"/>
          </a:p>
          <a:p>
            <a:pPr marL="342900" indent="-342900">
              <a:buAutoNum type="arabicPeriod" startAt="3"/>
            </a:pPr>
            <a:endParaRPr lang="en-US" dirty="0"/>
          </a:p>
        </p:txBody>
      </p:sp>
      <p:pic>
        <p:nvPicPr>
          <p:cNvPr id="7" name="Picture 6"/>
          <p:cNvPicPr>
            <a:picLocks noChangeAspect="1"/>
          </p:cNvPicPr>
          <p:nvPr/>
        </p:nvPicPr>
        <p:blipFill>
          <a:blip r:embed="rId3"/>
          <a:stretch>
            <a:fillRect/>
          </a:stretch>
        </p:blipFill>
        <p:spPr>
          <a:xfrm>
            <a:off x="1078033" y="3594681"/>
            <a:ext cx="5143500" cy="315459"/>
          </a:xfrm>
          <a:prstGeom prst="rect">
            <a:avLst/>
          </a:prstGeom>
        </p:spPr>
      </p:pic>
      <p:pic>
        <p:nvPicPr>
          <p:cNvPr id="8" name="Picture 7"/>
          <p:cNvPicPr>
            <a:picLocks noChangeAspect="1"/>
          </p:cNvPicPr>
          <p:nvPr/>
        </p:nvPicPr>
        <p:blipFill>
          <a:blip r:embed="rId4"/>
          <a:stretch>
            <a:fillRect/>
          </a:stretch>
        </p:blipFill>
        <p:spPr>
          <a:xfrm>
            <a:off x="1083184" y="4829483"/>
            <a:ext cx="2466975" cy="219075"/>
          </a:xfrm>
          <a:prstGeom prst="rect">
            <a:avLst/>
          </a:prstGeom>
        </p:spPr>
      </p:pic>
      <p:pic>
        <p:nvPicPr>
          <p:cNvPr id="10" name="Picture 9"/>
          <p:cNvPicPr>
            <a:picLocks noChangeAspect="1"/>
          </p:cNvPicPr>
          <p:nvPr/>
        </p:nvPicPr>
        <p:blipFill>
          <a:blip r:embed="rId5"/>
          <a:stretch>
            <a:fillRect/>
          </a:stretch>
        </p:blipFill>
        <p:spPr>
          <a:xfrm>
            <a:off x="3292695" y="4834705"/>
            <a:ext cx="2352675" cy="200025"/>
          </a:xfrm>
          <a:prstGeom prst="rect">
            <a:avLst/>
          </a:prstGeom>
        </p:spPr>
      </p:pic>
      <p:pic>
        <p:nvPicPr>
          <p:cNvPr id="11" name="Picture 10"/>
          <p:cNvPicPr>
            <a:picLocks noChangeAspect="1"/>
          </p:cNvPicPr>
          <p:nvPr/>
        </p:nvPicPr>
        <p:blipFill>
          <a:blip r:embed="rId6"/>
          <a:stretch>
            <a:fillRect/>
          </a:stretch>
        </p:blipFill>
        <p:spPr>
          <a:xfrm>
            <a:off x="1105161" y="5022410"/>
            <a:ext cx="2247900" cy="247650"/>
          </a:xfrm>
          <a:prstGeom prst="rect">
            <a:avLst/>
          </a:prstGeom>
        </p:spPr>
      </p:pic>
      <p:pic>
        <p:nvPicPr>
          <p:cNvPr id="12" name="Picture 11"/>
          <p:cNvPicPr>
            <a:picLocks noChangeAspect="1"/>
          </p:cNvPicPr>
          <p:nvPr/>
        </p:nvPicPr>
        <p:blipFill>
          <a:blip r:embed="rId7"/>
          <a:stretch>
            <a:fillRect/>
          </a:stretch>
        </p:blipFill>
        <p:spPr>
          <a:xfrm>
            <a:off x="3259588" y="5011008"/>
            <a:ext cx="2019300" cy="219075"/>
          </a:xfrm>
          <a:prstGeom prst="rect">
            <a:avLst/>
          </a:prstGeom>
        </p:spPr>
      </p:pic>
      <p:pic>
        <p:nvPicPr>
          <p:cNvPr id="13" name="Picture 12"/>
          <p:cNvPicPr>
            <a:picLocks noChangeAspect="1"/>
          </p:cNvPicPr>
          <p:nvPr/>
        </p:nvPicPr>
        <p:blipFill>
          <a:blip r:embed="rId8"/>
          <a:stretch>
            <a:fillRect/>
          </a:stretch>
        </p:blipFill>
        <p:spPr>
          <a:xfrm>
            <a:off x="7242049" y="2267462"/>
            <a:ext cx="3467041" cy="2280518"/>
          </a:xfrm>
          <a:prstGeom prst="rect">
            <a:avLst/>
          </a:prstGeom>
        </p:spPr>
      </p:pic>
      <p:sp>
        <p:nvSpPr>
          <p:cNvPr id="15" name="TextBox 14"/>
          <p:cNvSpPr txBox="1"/>
          <p:nvPr/>
        </p:nvSpPr>
        <p:spPr>
          <a:xfrm>
            <a:off x="7065571" y="1800225"/>
            <a:ext cx="4560983" cy="3970318"/>
          </a:xfrm>
          <a:prstGeom prst="rect">
            <a:avLst/>
          </a:prstGeom>
          <a:noFill/>
        </p:spPr>
        <p:txBody>
          <a:bodyPr wrap="square" rtlCol="0">
            <a:spAutoFit/>
          </a:bodyPr>
          <a:lstStyle/>
          <a:p>
            <a:pPr marL="342900" indent="-342900">
              <a:buFont typeface="+mj-lt"/>
              <a:buAutoNum type="arabicPeriod" startAt="4"/>
            </a:pPr>
            <a:r>
              <a:rPr lang="en-US" b="1" dirty="0" smtClean="0">
                <a:solidFill>
                  <a:srgbClr val="1C7DDB"/>
                </a:solidFill>
              </a:rPr>
              <a:t>Assign list to dictionary then </a:t>
            </a:r>
            <a:r>
              <a:rPr lang="en-US" b="1" dirty="0" err="1" smtClean="0">
                <a:solidFill>
                  <a:srgbClr val="1C7DDB"/>
                </a:solidFill>
              </a:rPr>
              <a:t>dataframe</a:t>
            </a:r>
            <a:endParaRPr lang="en-US" b="1" dirty="0">
              <a:solidFill>
                <a:srgbClr val="1C7DDB"/>
              </a:solidFill>
            </a:endParaRPr>
          </a:p>
          <a:p>
            <a:pPr marL="342900" indent="-342900">
              <a:buAutoNum type="arabicPeriod" startAt="4"/>
            </a:pPr>
            <a:endParaRPr lang="en-US" dirty="0" smtClean="0"/>
          </a:p>
          <a:p>
            <a:pPr marL="342900" indent="-342900">
              <a:buAutoNum type="arabicPeriod" startAt="4"/>
            </a:pPr>
            <a:endParaRPr lang="en-US" dirty="0"/>
          </a:p>
          <a:p>
            <a:pPr marL="342900" indent="-342900">
              <a:buAutoNum type="arabicPeriod" startAt="4"/>
            </a:pPr>
            <a:endParaRPr lang="en-US" dirty="0" smtClean="0"/>
          </a:p>
          <a:p>
            <a:pPr marL="342900" indent="-342900">
              <a:buAutoNum type="arabicPeriod" startAt="4"/>
            </a:pPr>
            <a:endParaRPr lang="en-US" dirty="0"/>
          </a:p>
          <a:p>
            <a:pPr marL="342900" indent="-342900">
              <a:buAutoNum type="arabicPeriod" startAt="4"/>
            </a:pPr>
            <a:endParaRPr lang="en-US" dirty="0" smtClean="0"/>
          </a:p>
          <a:p>
            <a:pPr marL="342900" indent="-342900">
              <a:buAutoNum type="arabicPeriod" startAt="4"/>
            </a:pPr>
            <a:endParaRPr lang="en-US" dirty="0"/>
          </a:p>
          <a:p>
            <a:pPr marL="342900" indent="-342900">
              <a:buAutoNum type="arabicPeriod" startAt="4"/>
            </a:pPr>
            <a:endParaRPr lang="en-US" dirty="0" smtClean="0"/>
          </a:p>
          <a:p>
            <a:pPr marL="342900" indent="-342900">
              <a:buAutoNum type="arabicPeriod" startAt="4"/>
            </a:pPr>
            <a:endParaRPr lang="en-US" dirty="0"/>
          </a:p>
          <a:p>
            <a:endParaRPr lang="en-US" dirty="0"/>
          </a:p>
          <a:p>
            <a:pPr marL="342900" indent="-342900">
              <a:buAutoNum type="arabicPeriod"/>
            </a:pPr>
            <a:endParaRPr lang="en-US" dirty="0"/>
          </a:p>
          <a:p>
            <a:endParaRPr lang="en-US" dirty="0"/>
          </a:p>
          <a:p>
            <a:pPr marL="342900" indent="-342900">
              <a:buFont typeface="+mj-lt"/>
              <a:buAutoNum type="arabicPeriod" startAt="5"/>
            </a:pPr>
            <a:r>
              <a:rPr lang="en-US" b="1" dirty="0">
                <a:solidFill>
                  <a:srgbClr val="1C7DDB"/>
                </a:solidFill>
              </a:rPr>
              <a:t>Filter </a:t>
            </a:r>
            <a:r>
              <a:rPr lang="en-US" b="1" dirty="0" err="1" smtClean="0">
                <a:solidFill>
                  <a:srgbClr val="1C7DDB"/>
                </a:solidFill>
              </a:rPr>
              <a:t>Dataframe</a:t>
            </a:r>
            <a:r>
              <a:rPr lang="en-US" b="1" dirty="0" smtClean="0">
                <a:solidFill>
                  <a:srgbClr val="1C7DDB"/>
                </a:solidFill>
              </a:rPr>
              <a:t> and Export to csv </a:t>
            </a:r>
            <a:r>
              <a:rPr lang="en-US" b="1" dirty="0">
                <a:solidFill>
                  <a:srgbClr val="1C7DDB"/>
                </a:solidFill>
              </a:rPr>
              <a:t>file</a:t>
            </a:r>
          </a:p>
          <a:p>
            <a:endParaRPr lang="en-US" dirty="0"/>
          </a:p>
        </p:txBody>
      </p:sp>
      <p:pic>
        <p:nvPicPr>
          <p:cNvPr id="16" name="Picture 15"/>
          <p:cNvPicPr>
            <a:picLocks noChangeAspect="1"/>
          </p:cNvPicPr>
          <p:nvPr/>
        </p:nvPicPr>
        <p:blipFill>
          <a:blip r:embed="rId9"/>
          <a:stretch>
            <a:fillRect/>
          </a:stretch>
        </p:blipFill>
        <p:spPr>
          <a:xfrm>
            <a:off x="7227913" y="4578523"/>
            <a:ext cx="4486275" cy="361950"/>
          </a:xfrm>
          <a:prstGeom prst="rect">
            <a:avLst/>
          </a:prstGeom>
        </p:spPr>
      </p:pic>
      <p:pic>
        <p:nvPicPr>
          <p:cNvPr id="17" name="Picture 16"/>
          <p:cNvPicPr>
            <a:picLocks noChangeAspect="1"/>
          </p:cNvPicPr>
          <p:nvPr/>
        </p:nvPicPr>
        <p:blipFill>
          <a:blip r:embed="rId10"/>
          <a:stretch>
            <a:fillRect/>
          </a:stretch>
        </p:blipFill>
        <p:spPr>
          <a:xfrm>
            <a:off x="7242959" y="5530364"/>
            <a:ext cx="4471229" cy="177959"/>
          </a:xfrm>
          <a:prstGeom prst="rect">
            <a:avLst/>
          </a:prstGeom>
        </p:spPr>
      </p:pic>
      <p:pic>
        <p:nvPicPr>
          <p:cNvPr id="18" name="Picture 17"/>
          <p:cNvPicPr>
            <a:picLocks noChangeAspect="1"/>
          </p:cNvPicPr>
          <p:nvPr/>
        </p:nvPicPr>
        <p:blipFill>
          <a:blip r:embed="rId11"/>
          <a:stretch>
            <a:fillRect/>
          </a:stretch>
        </p:blipFill>
        <p:spPr>
          <a:xfrm>
            <a:off x="7242049" y="5807075"/>
            <a:ext cx="4384505" cy="162389"/>
          </a:xfrm>
          <a:prstGeom prst="rect">
            <a:avLst/>
          </a:prstGeom>
        </p:spPr>
      </p:pic>
      <p:pic>
        <p:nvPicPr>
          <p:cNvPr id="20" name="Picture 19"/>
          <p:cNvPicPr>
            <a:picLocks noChangeAspect="1"/>
          </p:cNvPicPr>
          <p:nvPr/>
        </p:nvPicPr>
        <p:blipFill>
          <a:blip r:embed="rId12"/>
          <a:stretch>
            <a:fillRect/>
          </a:stretch>
        </p:blipFill>
        <p:spPr>
          <a:xfrm>
            <a:off x="1078033" y="2150632"/>
            <a:ext cx="4355350" cy="911443"/>
          </a:xfrm>
          <a:prstGeom prst="rect">
            <a:avLst/>
          </a:prstGeom>
        </p:spPr>
      </p:pic>
      <p:sp>
        <p:nvSpPr>
          <p:cNvPr id="5" name="TextBox 4"/>
          <p:cNvSpPr txBox="1"/>
          <p:nvPr/>
        </p:nvSpPr>
        <p:spPr>
          <a:xfrm>
            <a:off x="296391" y="6376557"/>
            <a:ext cx="10697958" cy="646331"/>
          </a:xfrm>
          <a:prstGeom prst="rect">
            <a:avLst/>
          </a:prstGeom>
          <a:noFill/>
        </p:spPr>
        <p:txBody>
          <a:bodyPr wrap="square" rtlCol="0">
            <a:spAutoFit/>
          </a:bodyPr>
          <a:lstStyle/>
          <a:p>
            <a:r>
              <a:rPr lang="en-US" dirty="0" smtClean="0"/>
              <a:t>GitHub URL </a:t>
            </a:r>
            <a:r>
              <a:rPr lang="en-US" dirty="0"/>
              <a:t>here: </a:t>
            </a:r>
            <a:r>
              <a:rPr lang="en-US" dirty="0">
                <a:hlinkClick r:id="rId13"/>
              </a:rPr>
              <a:t>https://</a:t>
            </a:r>
            <a:r>
              <a:rPr lang="en-US" dirty="0" smtClean="0">
                <a:hlinkClick r:id="rId13"/>
              </a:rPr>
              <a:t>github.com/sabacoursera/IBM-Capstone-Project/blob/master/data%20collection.ipynb</a:t>
            </a:r>
            <a:endParaRPr lang="en-US" dirty="0" smtClean="0"/>
          </a:p>
          <a:p>
            <a:r>
              <a:rPr lang="en-US" dirty="0" smtClean="0"/>
              <a:t> </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16613" y="5744316"/>
            <a:ext cx="11866346" cy="551497"/>
          </a:xfrm>
          <a:prstGeom prst="rect">
            <a:avLst/>
          </a:prstGeom>
        </p:spPr>
        <p:txBody>
          <a:bodyPr lIns="91440" tIns="45720" rIns="91440" bIns="45720" anchor="t">
            <a:noAutofit/>
          </a:bodyPr>
          <a:lstStyle/>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GitHub URL: </a:t>
            </a:r>
            <a:r>
              <a:rPr lang="en-US" sz="1800" dirty="0" smtClean="0">
                <a:solidFill>
                  <a:schemeClr val="accent3">
                    <a:lumMod val="25000"/>
                  </a:schemeClr>
                </a:solidFill>
                <a:latin typeface="Abadi" panose="020B0604020104020204" pitchFamily="34" charset="0"/>
                <a:hlinkClick r:id="rId3"/>
              </a:rPr>
              <a:t>https</a:t>
            </a:r>
            <a:r>
              <a:rPr lang="en-US" sz="1800" dirty="0">
                <a:solidFill>
                  <a:schemeClr val="accent3">
                    <a:lumMod val="25000"/>
                  </a:schemeClr>
                </a:solidFill>
                <a:latin typeface="Abadi" panose="020B0604020104020204" pitchFamily="34" charset="0"/>
                <a:hlinkClick r:id="rId3"/>
              </a:rPr>
              <a:t>://</a:t>
            </a:r>
            <a:r>
              <a:rPr lang="en-US" sz="1800" dirty="0" smtClean="0">
                <a:solidFill>
                  <a:schemeClr val="accent3">
                    <a:lumMod val="25000"/>
                  </a:schemeClr>
                </a:solidFill>
                <a:latin typeface="Abadi" panose="020B0604020104020204" pitchFamily="34" charset="0"/>
                <a:hlinkClick r:id="rId3"/>
              </a:rPr>
              <a:t>github.com/sabacoursera/IBM-Capstone-Project/blob/master/data%20scraping.ipynb</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p:cNvSpPr txBox="1"/>
          <p:nvPr/>
        </p:nvSpPr>
        <p:spPr>
          <a:xfrm>
            <a:off x="253388" y="1919963"/>
            <a:ext cx="2765234" cy="923330"/>
          </a:xfrm>
          <a:prstGeom prst="rect">
            <a:avLst/>
          </a:prstGeom>
          <a:solidFill>
            <a:schemeClr val="accent6">
              <a:lumMod val="40000"/>
              <a:lumOff val="60000"/>
            </a:schemeClr>
          </a:solidFill>
        </p:spPr>
        <p:txBody>
          <a:bodyPr wrap="square" rtlCol="0">
            <a:spAutoFit/>
          </a:bodyPr>
          <a:lstStyle/>
          <a:p>
            <a:r>
              <a:rPr lang="en-US" dirty="0" smtClean="0"/>
              <a:t>Request Falcon 9 launch data from Wikipedia</a:t>
            </a:r>
          </a:p>
          <a:p>
            <a:endParaRPr lang="en-US" dirty="0"/>
          </a:p>
        </p:txBody>
      </p:sp>
      <p:sp>
        <p:nvSpPr>
          <p:cNvPr id="9" name="TextBox 8"/>
          <p:cNvSpPr txBox="1"/>
          <p:nvPr/>
        </p:nvSpPr>
        <p:spPr>
          <a:xfrm>
            <a:off x="3358309" y="1919963"/>
            <a:ext cx="2765234" cy="923330"/>
          </a:xfrm>
          <a:prstGeom prst="rect">
            <a:avLst/>
          </a:prstGeom>
          <a:solidFill>
            <a:schemeClr val="accent6">
              <a:lumMod val="40000"/>
              <a:lumOff val="60000"/>
            </a:schemeClr>
          </a:solidFill>
        </p:spPr>
        <p:txBody>
          <a:bodyPr wrap="square" rtlCol="0">
            <a:spAutoFit/>
          </a:bodyPr>
          <a:lstStyle/>
          <a:p>
            <a:r>
              <a:rPr lang="en-US" dirty="0" smtClean="0"/>
              <a:t>Create a </a:t>
            </a:r>
            <a:r>
              <a:rPr lang="en-US" dirty="0" err="1" smtClean="0"/>
              <a:t>BeautifulSoup</a:t>
            </a:r>
            <a:r>
              <a:rPr lang="en-US" dirty="0" smtClean="0"/>
              <a:t> object from the HTML response</a:t>
            </a:r>
            <a:endParaRPr lang="en-US" dirty="0"/>
          </a:p>
        </p:txBody>
      </p:sp>
      <p:sp>
        <p:nvSpPr>
          <p:cNvPr id="10" name="TextBox 9"/>
          <p:cNvSpPr txBox="1"/>
          <p:nvPr/>
        </p:nvSpPr>
        <p:spPr>
          <a:xfrm>
            <a:off x="6463230" y="1919963"/>
            <a:ext cx="2765234" cy="923330"/>
          </a:xfrm>
          <a:prstGeom prst="rect">
            <a:avLst/>
          </a:prstGeom>
          <a:solidFill>
            <a:schemeClr val="accent6">
              <a:lumMod val="40000"/>
              <a:lumOff val="60000"/>
            </a:schemeClr>
          </a:solidFill>
        </p:spPr>
        <p:txBody>
          <a:bodyPr wrap="square" rtlCol="0">
            <a:spAutoFit/>
          </a:bodyPr>
          <a:lstStyle/>
          <a:p>
            <a:r>
              <a:rPr lang="en-US" dirty="0" smtClean="0"/>
              <a:t>Extract all column names from the HTML table header</a:t>
            </a:r>
            <a:endParaRPr lang="en-US" dirty="0"/>
          </a:p>
        </p:txBody>
      </p:sp>
      <p:sp>
        <p:nvSpPr>
          <p:cNvPr id="12" name="TextBox 11"/>
          <p:cNvSpPr txBox="1"/>
          <p:nvPr/>
        </p:nvSpPr>
        <p:spPr>
          <a:xfrm>
            <a:off x="253388" y="3493539"/>
            <a:ext cx="2765234" cy="923330"/>
          </a:xfrm>
          <a:prstGeom prst="rect">
            <a:avLst/>
          </a:prstGeom>
          <a:solidFill>
            <a:schemeClr val="accent6">
              <a:lumMod val="40000"/>
              <a:lumOff val="60000"/>
            </a:schemeClr>
          </a:solidFill>
        </p:spPr>
        <p:txBody>
          <a:bodyPr wrap="square" rtlCol="0">
            <a:spAutoFit/>
          </a:bodyPr>
          <a:lstStyle/>
          <a:p>
            <a:r>
              <a:rPr lang="en-US" dirty="0" smtClean="0"/>
              <a:t>Export the data to csv</a:t>
            </a:r>
          </a:p>
          <a:p>
            <a:endParaRPr lang="en-US" dirty="0"/>
          </a:p>
          <a:p>
            <a:endParaRPr lang="en-US" dirty="0"/>
          </a:p>
        </p:txBody>
      </p:sp>
      <p:sp>
        <p:nvSpPr>
          <p:cNvPr id="13" name="TextBox 12"/>
          <p:cNvSpPr txBox="1"/>
          <p:nvPr/>
        </p:nvSpPr>
        <p:spPr>
          <a:xfrm>
            <a:off x="3358309" y="3499047"/>
            <a:ext cx="2765234" cy="923330"/>
          </a:xfrm>
          <a:prstGeom prst="rect">
            <a:avLst/>
          </a:prstGeom>
          <a:solidFill>
            <a:schemeClr val="accent6">
              <a:lumMod val="40000"/>
              <a:lumOff val="60000"/>
            </a:schemeClr>
          </a:solidFill>
        </p:spPr>
        <p:txBody>
          <a:bodyPr wrap="square" rtlCol="0">
            <a:spAutoFit/>
          </a:bodyPr>
          <a:lstStyle/>
          <a:p>
            <a:r>
              <a:rPr lang="en-US" dirty="0" smtClean="0"/>
              <a:t>Create a </a:t>
            </a:r>
            <a:r>
              <a:rPr lang="en-US" dirty="0" err="1" smtClean="0"/>
              <a:t>dataframe</a:t>
            </a:r>
            <a:r>
              <a:rPr lang="en-US" dirty="0" smtClean="0"/>
              <a:t> from the dictionary</a:t>
            </a:r>
          </a:p>
          <a:p>
            <a:endParaRPr lang="en-US" dirty="0"/>
          </a:p>
        </p:txBody>
      </p:sp>
      <p:sp>
        <p:nvSpPr>
          <p:cNvPr id="14" name="TextBox 13"/>
          <p:cNvSpPr txBox="1"/>
          <p:nvPr/>
        </p:nvSpPr>
        <p:spPr>
          <a:xfrm>
            <a:off x="6463230" y="3499047"/>
            <a:ext cx="2765234" cy="923330"/>
          </a:xfrm>
          <a:prstGeom prst="rect">
            <a:avLst/>
          </a:prstGeom>
          <a:solidFill>
            <a:schemeClr val="accent6">
              <a:lumMod val="40000"/>
              <a:lumOff val="60000"/>
            </a:schemeClr>
          </a:solidFill>
        </p:spPr>
        <p:txBody>
          <a:bodyPr wrap="square" rtlCol="0">
            <a:spAutoFit/>
          </a:bodyPr>
          <a:lstStyle/>
          <a:p>
            <a:r>
              <a:rPr lang="en-US" dirty="0" smtClean="0"/>
              <a:t>Construct data into a dictionary</a:t>
            </a:r>
          </a:p>
          <a:p>
            <a:endParaRPr lang="en-US" dirty="0"/>
          </a:p>
        </p:txBody>
      </p:sp>
      <p:sp>
        <p:nvSpPr>
          <p:cNvPr id="15" name="TextBox 14"/>
          <p:cNvSpPr txBox="1"/>
          <p:nvPr/>
        </p:nvSpPr>
        <p:spPr>
          <a:xfrm>
            <a:off x="9426766" y="2651917"/>
            <a:ext cx="2614670" cy="923330"/>
          </a:xfrm>
          <a:prstGeom prst="rect">
            <a:avLst/>
          </a:prstGeom>
          <a:solidFill>
            <a:schemeClr val="accent6">
              <a:lumMod val="40000"/>
              <a:lumOff val="60000"/>
            </a:schemeClr>
          </a:solidFill>
        </p:spPr>
        <p:txBody>
          <a:bodyPr wrap="square" rtlCol="0">
            <a:spAutoFit/>
          </a:bodyPr>
          <a:lstStyle/>
          <a:p>
            <a:r>
              <a:rPr lang="en-US" dirty="0" smtClean="0"/>
              <a:t>Collect the data by paring HTML Tables</a:t>
            </a:r>
          </a:p>
          <a:p>
            <a:endParaRPr lang="en-US" dirty="0"/>
          </a:p>
        </p:txBody>
      </p:sp>
      <p:sp>
        <p:nvSpPr>
          <p:cNvPr id="8" name="Right Arrow 7"/>
          <p:cNvSpPr/>
          <p:nvPr/>
        </p:nvSpPr>
        <p:spPr>
          <a:xfrm>
            <a:off x="2688116" y="2302525"/>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5845114" y="2345304"/>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2688116" y="3780508"/>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5856130" y="3773802"/>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7475076">
            <a:off x="9171432" y="3470194"/>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2837601">
            <a:off x="9022666" y="2251097"/>
            <a:ext cx="670193" cy="3493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purl.org/dc/dcmitype/"/>
    <ds:schemaRef ds:uri="http://schemas.microsoft.com/office/infopath/2007/PartnerControls"/>
    <ds:schemaRef ds:uri="155be751-a274-42e8-93fb-f39d3b9bccc8"/>
    <ds:schemaRef ds:uri="http://schemas.microsoft.com/office/2006/documentManagement/types"/>
    <ds:schemaRef ds:uri="http://purl.org/dc/elements/1.1/"/>
    <ds:schemaRef ds:uri="http://schemas.microsoft.com/office/2006/metadata/properties"/>
    <ds:schemaRef ds:uri="http://purl.org/dc/terms/"/>
    <ds:schemaRef ds:uri="f80a141d-92ca-4d3d-9308-f7e7b1d44ce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15931</TotalTime>
  <Words>1913</Words>
  <Application>Microsoft Office PowerPoint</Application>
  <PresentationFormat>Widescreen</PresentationFormat>
  <Paragraphs>270</Paragraphs>
  <Slides>40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Abadi</vt:lpstr>
      <vt:lpstr>-apple-system</vt:lpstr>
      <vt:lpstr>IBM Plex Mono SemiBold</vt:lpstr>
      <vt:lpstr>IBM Plex Mono Text</vt:lpstr>
      <vt:lpstr>SF Pro</vt:lpstr>
      <vt:lpstr>Arial</vt:lpstr>
      <vt:lpstr>Calibri</vt:lpstr>
      <vt:lpstr>Calibri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Payload vs. Launch 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Accuracy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Mirsattari, Saba</cp:lastModifiedBy>
  <cp:revision>242</cp:revision>
  <dcterms:created xsi:type="dcterms:W3CDTF">2021-04-29T18:58:34Z</dcterms:created>
  <dcterms:modified xsi:type="dcterms:W3CDTF">2023-01-14T12:14:01Z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